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96" r:id="rId2"/>
    <p:sldId id="260" r:id="rId3"/>
    <p:sldId id="258" r:id="rId4"/>
    <p:sldId id="266" r:id="rId5"/>
    <p:sldId id="284" r:id="rId6"/>
    <p:sldId id="267" r:id="rId7"/>
    <p:sldId id="273" r:id="rId8"/>
    <p:sldId id="303" r:id="rId9"/>
    <p:sldId id="265" r:id="rId10"/>
    <p:sldId id="286" r:id="rId11"/>
    <p:sldId id="263" r:id="rId12"/>
    <p:sldId id="269" r:id="rId13"/>
    <p:sldId id="292" r:id="rId14"/>
    <p:sldId id="293" r:id="rId15"/>
    <p:sldId id="302" r:id="rId16"/>
    <p:sldId id="289" r:id="rId17"/>
    <p:sldId id="300" r:id="rId18"/>
    <p:sldId id="304" r:id="rId19"/>
    <p:sldId id="305" r:id="rId20"/>
    <p:sldId id="301" r:id="rId21"/>
    <p:sldId id="295" r:id="rId22"/>
    <p:sldId id="306" r:id="rId23"/>
    <p:sldId id="307" r:id="rId24"/>
    <p:sldId id="294" r:id="rId25"/>
    <p:sldId id="308" r:id="rId26"/>
    <p:sldId id="309" r:id="rId27"/>
    <p:sldId id="297" r:id="rId28"/>
    <p:sldId id="299" r:id="rId29"/>
    <p:sldId id="272" r:id="rId30"/>
    <p:sldId id="270" r:id="rId31"/>
    <p:sldId id="271" r:id="rId32"/>
    <p:sldId id="264" r:id="rId33"/>
    <p:sldId id="275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611F"/>
    <a:srgbClr val="FFB90F"/>
    <a:srgbClr val="FF856F"/>
    <a:srgbClr val="FF0000"/>
    <a:srgbClr val="A2B042"/>
    <a:srgbClr val="7B9B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11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21869-FDA3-4BD2-86A7-F72C2C5F369F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560D7-5DD8-4BAD-A65B-D8B626E1F3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19185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9368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355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0540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2093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3233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2572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950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9080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0888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3851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3521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1413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2285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9985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1121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700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572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467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D778B-F2DC-4094-93D0-1C9FD753983B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D5BC4-F122-44F0-8795-8BDEB929A0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1DA01E3-CAAF-4658-BCDA-C046BB4A3557}"/>
              </a:ext>
            </a:extLst>
          </p:cNvPr>
          <p:cNvSpPr/>
          <p:nvPr/>
        </p:nvSpPr>
        <p:spPr>
          <a:xfrm>
            <a:off x="2458770" y="3430949"/>
            <a:ext cx="6832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</a:rPr>
              <a:t>Travel diary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7B3B88-74A5-47C6-B188-C8E0235BA993}"/>
              </a:ext>
            </a:extLst>
          </p:cNvPr>
          <p:cNvSpPr txBox="1"/>
          <p:nvPr/>
        </p:nvSpPr>
        <p:spPr>
          <a:xfrm>
            <a:off x="3020565" y="1123058"/>
            <a:ext cx="57246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文悦古典明朝体 (非商业使用) W5" charset="-122"/>
                <a:ea typeface="文悦古典明朝体 (非商业使用) W5" charset="-122"/>
              </a:rPr>
              <a:t>P</a:t>
            </a:r>
            <a:r>
              <a:rPr lang="en-US" altLang="zh-CN" sz="7200" dirty="0">
                <a:solidFill>
                  <a:schemeClr val="bg1"/>
                </a:solidFill>
                <a:latin typeface="文悦古典明朝体 (非商业使用) W5" charset="-122"/>
                <a:ea typeface="文悦古典明朝体 (非商业使用) W5" charset="-122"/>
              </a:rPr>
              <a:t>roject4</a:t>
            </a:r>
          </a:p>
          <a:p>
            <a:pPr algn="ctr"/>
            <a:r>
              <a:rPr lang="zh-CN" altLang="en-US" sz="7200" dirty="0">
                <a:solidFill>
                  <a:schemeClr val="bg1"/>
                </a:solidFill>
                <a:latin typeface="文悦古典明朝体 (非商业使用) W5" charset="-122"/>
                <a:ea typeface="文悦古典明朝体 (非商业使用) W5" charset="-122"/>
              </a:rPr>
              <a:t>多项式计算器</a:t>
            </a:r>
            <a:endParaRPr lang="en-US" sz="7200" dirty="0">
              <a:solidFill>
                <a:schemeClr val="bg1"/>
              </a:solidFill>
              <a:latin typeface="文悦古典明朝体 (非商业使用) W5" charset="-122"/>
              <a:ea typeface="文悦古典明朝体 (非商业使用) W5" charset="-122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35C477E-F323-4C6B-8550-6BBFD5E29DA2}"/>
              </a:ext>
            </a:extLst>
          </p:cNvPr>
          <p:cNvSpPr txBox="1"/>
          <p:nvPr/>
        </p:nvSpPr>
        <p:spPr>
          <a:xfrm>
            <a:off x="4174726" y="4142651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计算机科学与技术系</a:t>
            </a:r>
            <a:endParaRPr lang="en-US" sz="2800" dirty="0">
              <a:solidFill>
                <a:schemeClr val="bg1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CD65DD-CD92-45C0-BA4B-CE0C77C0A36A}"/>
              </a:ext>
            </a:extLst>
          </p:cNvPr>
          <p:cNvSpPr txBox="1"/>
          <p:nvPr/>
        </p:nvSpPr>
        <p:spPr>
          <a:xfrm>
            <a:off x="4254074" y="4821571"/>
            <a:ext cx="3257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191220008 </a:t>
            </a:r>
            <a:r>
              <a:rPr lang="zh-CN" altLang="en-US" sz="2800" dirty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陈南曈</a:t>
            </a:r>
            <a:endParaRPr lang="en-US" sz="2800" dirty="0">
              <a:solidFill>
                <a:schemeClr val="bg1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816B404-A98D-4EBA-B82F-840EA3A5FFB1}"/>
              </a:ext>
            </a:extLst>
          </p:cNvPr>
          <p:cNvCxnSpPr/>
          <p:nvPr/>
        </p:nvCxnSpPr>
        <p:spPr>
          <a:xfrm>
            <a:off x="3794029" y="5466264"/>
            <a:ext cx="424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1BE6A11-B92B-49AA-83ED-E713CE56F538}"/>
              </a:ext>
            </a:extLst>
          </p:cNvPr>
          <p:cNvCxnSpPr/>
          <p:nvPr/>
        </p:nvCxnSpPr>
        <p:spPr>
          <a:xfrm>
            <a:off x="3804152" y="956787"/>
            <a:ext cx="424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94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D6394B7-4FB2-43DC-B48A-A6FB03CDB723}"/>
              </a:ext>
            </a:extLst>
          </p:cNvPr>
          <p:cNvSpPr/>
          <p:nvPr/>
        </p:nvSpPr>
        <p:spPr>
          <a:xfrm>
            <a:off x="9665639" y="242545"/>
            <a:ext cx="231361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模块划分</a:t>
            </a:r>
          </a:p>
        </p:txBody>
      </p:sp>
      <p:sp>
        <p:nvSpPr>
          <p:cNvPr id="10" name="流程图: 可选过程 9">
            <a:extLst>
              <a:ext uri="{FF2B5EF4-FFF2-40B4-BE49-F238E27FC236}">
                <a16:creationId xmlns:a16="http://schemas.microsoft.com/office/drawing/2014/main" id="{864163FE-2047-4B41-B68A-3A80F486D2F8}"/>
              </a:ext>
            </a:extLst>
          </p:cNvPr>
          <p:cNvSpPr/>
          <p:nvPr/>
        </p:nvSpPr>
        <p:spPr>
          <a:xfrm>
            <a:off x="1067823" y="2367313"/>
            <a:ext cx="2565230" cy="902127"/>
          </a:xfrm>
          <a:prstGeom prst="flowChartAlternateProcess">
            <a:avLst/>
          </a:prstGeom>
          <a:ln w="7620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main.cpp</a:t>
            </a:r>
            <a:endParaRPr lang="zh-CN" altLang="en-US" sz="2800" dirty="0"/>
          </a:p>
        </p:txBody>
      </p:sp>
      <p:sp>
        <p:nvSpPr>
          <p:cNvPr id="12" name="流程图: 可选过程 11">
            <a:extLst>
              <a:ext uri="{FF2B5EF4-FFF2-40B4-BE49-F238E27FC236}">
                <a16:creationId xmlns:a16="http://schemas.microsoft.com/office/drawing/2014/main" id="{CB64DB73-0690-49AB-A3EA-5A9554D624EB}"/>
              </a:ext>
            </a:extLst>
          </p:cNvPr>
          <p:cNvSpPr/>
          <p:nvPr/>
        </p:nvSpPr>
        <p:spPr>
          <a:xfrm>
            <a:off x="1067823" y="3853980"/>
            <a:ext cx="2565230" cy="902127"/>
          </a:xfrm>
          <a:prstGeom prst="flowChartAlternateProcess">
            <a:avLst/>
          </a:prstGeom>
          <a:ln w="7620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 err="1"/>
              <a:t>main.h</a:t>
            </a:r>
            <a:endParaRPr lang="zh-CN" altLang="en-US" sz="2800" dirty="0"/>
          </a:p>
        </p:txBody>
      </p:sp>
      <p:sp>
        <p:nvSpPr>
          <p:cNvPr id="13" name="流程图: 可选过程 12">
            <a:extLst>
              <a:ext uri="{FF2B5EF4-FFF2-40B4-BE49-F238E27FC236}">
                <a16:creationId xmlns:a16="http://schemas.microsoft.com/office/drawing/2014/main" id="{EF1C909E-D666-4E77-B97A-1B1D1147C127}"/>
              </a:ext>
            </a:extLst>
          </p:cNvPr>
          <p:cNvSpPr/>
          <p:nvPr/>
        </p:nvSpPr>
        <p:spPr>
          <a:xfrm>
            <a:off x="5314567" y="2367313"/>
            <a:ext cx="2565230" cy="902127"/>
          </a:xfrm>
          <a:prstGeom prst="flowChartAlternateProcess">
            <a:avLst/>
          </a:prstGeom>
          <a:ln w="76200">
            <a:solidFill>
              <a:srgbClr val="FFB90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function.cpp</a:t>
            </a:r>
            <a:endParaRPr lang="zh-CN" altLang="en-US" sz="2800" dirty="0"/>
          </a:p>
        </p:txBody>
      </p:sp>
      <p:sp>
        <p:nvSpPr>
          <p:cNvPr id="16" name="流程图: 可选过程 15">
            <a:extLst>
              <a:ext uri="{FF2B5EF4-FFF2-40B4-BE49-F238E27FC236}">
                <a16:creationId xmlns:a16="http://schemas.microsoft.com/office/drawing/2014/main" id="{100BD5BF-8252-4FD2-8774-AD72551DC622}"/>
              </a:ext>
            </a:extLst>
          </p:cNvPr>
          <p:cNvSpPr/>
          <p:nvPr/>
        </p:nvSpPr>
        <p:spPr>
          <a:xfrm>
            <a:off x="5314567" y="3853979"/>
            <a:ext cx="2565230" cy="902127"/>
          </a:xfrm>
          <a:prstGeom prst="flowChartAlternateProcess">
            <a:avLst/>
          </a:prstGeom>
          <a:ln w="76200">
            <a:solidFill>
              <a:srgbClr val="FFB90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 err="1"/>
              <a:t>function.h</a:t>
            </a:r>
            <a:endParaRPr lang="zh-CN" altLang="en-US" sz="2800" dirty="0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EBECA8FF-8484-47D8-B0B7-52A1CA9C6717}"/>
              </a:ext>
            </a:extLst>
          </p:cNvPr>
          <p:cNvSpPr/>
          <p:nvPr/>
        </p:nvSpPr>
        <p:spPr>
          <a:xfrm>
            <a:off x="3896940" y="3269440"/>
            <a:ext cx="1153740" cy="424979"/>
          </a:xfrm>
          <a:prstGeom prst="rightArrow">
            <a:avLst/>
          </a:prstGeom>
          <a:solidFill>
            <a:srgbClr val="FC611F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左大括号 17">
            <a:extLst>
              <a:ext uri="{FF2B5EF4-FFF2-40B4-BE49-F238E27FC236}">
                <a16:creationId xmlns:a16="http://schemas.microsoft.com/office/drawing/2014/main" id="{0A4FA189-6A8E-44D3-A91F-3E8BDA00E8D4}"/>
              </a:ext>
            </a:extLst>
          </p:cNvPr>
          <p:cNvSpPr/>
          <p:nvPr/>
        </p:nvSpPr>
        <p:spPr>
          <a:xfrm>
            <a:off x="8438254" y="1307162"/>
            <a:ext cx="368215" cy="4676328"/>
          </a:xfrm>
          <a:prstGeom prst="leftBrace">
            <a:avLst>
              <a:gd name="adj1" fmla="val 8333"/>
              <a:gd name="adj2" fmla="val 49286"/>
            </a:avLst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B22CBE0-A656-44C8-A7E2-812AA1973087}"/>
              </a:ext>
            </a:extLst>
          </p:cNvPr>
          <p:cNvSpPr txBox="1"/>
          <p:nvPr/>
        </p:nvSpPr>
        <p:spPr>
          <a:xfrm>
            <a:off x="9119452" y="1459175"/>
            <a:ext cx="173060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输入</a:t>
            </a:r>
            <a:endParaRPr lang="en-US" altLang="zh-CN" sz="2000" dirty="0">
              <a:solidFill>
                <a:schemeClr val="bg1"/>
              </a:solidFill>
            </a:endParaRPr>
          </a:p>
          <a:p>
            <a:endParaRPr lang="zh-CN" altLang="en-US" sz="2000" dirty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混合计算</a:t>
            </a:r>
            <a:endParaRPr lang="en-US" altLang="zh-CN" sz="2000" dirty="0">
              <a:solidFill>
                <a:schemeClr val="bg1"/>
              </a:solidFill>
            </a:endParaRPr>
          </a:p>
          <a:p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求逆</a:t>
            </a:r>
            <a:endParaRPr lang="en-US" altLang="zh-CN" sz="2000" dirty="0">
              <a:solidFill>
                <a:schemeClr val="bg1"/>
              </a:solidFill>
            </a:endParaRPr>
          </a:p>
          <a:p>
            <a:endParaRPr lang="zh-CN" altLang="en-US" sz="2000" dirty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除法</a:t>
            </a:r>
            <a:r>
              <a:rPr lang="en-US" altLang="zh-CN" sz="2000" dirty="0">
                <a:solidFill>
                  <a:schemeClr val="bg1"/>
                </a:solidFill>
              </a:rPr>
              <a:t>/</a:t>
            </a:r>
            <a:r>
              <a:rPr lang="zh-CN" altLang="en-US" sz="2000" dirty="0">
                <a:solidFill>
                  <a:schemeClr val="bg1"/>
                </a:solidFill>
              </a:rPr>
              <a:t>取模</a:t>
            </a:r>
            <a:endParaRPr lang="en-US" altLang="zh-CN" sz="2000" dirty="0">
              <a:solidFill>
                <a:schemeClr val="bg1"/>
              </a:solidFill>
            </a:endParaRPr>
          </a:p>
          <a:p>
            <a:endParaRPr lang="zh-CN" altLang="en-US" sz="2000" dirty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求根</a:t>
            </a:r>
            <a:endParaRPr lang="en-US" altLang="zh-CN" sz="2000" dirty="0">
              <a:solidFill>
                <a:schemeClr val="bg1"/>
              </a:solidFill>
            </a:endParaRPr>
          </a:p>
          <a:p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求值</a:t>
            </a:r>
            <a:endParaRPr lang="en-US" altLang="zh-CN" sz="2000" dirty="0">
              <a:solidFill>
                <a:schemeClr val="bg1"/>
              </a:solidFill>
            </a:endParaRPr>
          </a:p>
          <a:p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输出</a:t>
            </a:r>
          </a:p>
        </p:txBody>
      </p:sp>
    </p:spTree>
    <p:extLst>
      <p:ext uri="{BB962C8B-B14F-4D97-AF65-F5344CB8AC3E}">
        <p14:creationId xmlns:p14="http://schemas.microsoft.com/office/powerpoint/2010/main" val="103409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5E588DF9-2BD0-4A7A-8E6C-ECFE8AB0C9FC}"/>
              </a:ext>
            </a:extLst>
          </p:cNvPr>
          <p:cNvGrpSpPr/>
          <p:nvPr/>
        </p:nvGrpSpPr>
        <p:grpSpPr>
          <a:xfrm>
            <a:off x="8426442" y="1136607"/>
            <a:ext cx="2851782" cy="3124197"/>
            <a:chOff x="1988820" y="1866899"/>
            <a:chExt cx="2851782" cy="3124197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24B95272-B40D-4D75-A3CE-1652BC920B94}"/>
                </a:ext>
              </a:extLst>
            </p:cNvPr>
            <p:cNvGrpSpPr/>
            <p:nvPr/>
          </p:nvGrpSpPr>
          <p:grpSpPr>
            <a:xfrm>
              <a:off x="1988820" y="1866899"/>
              <a:ext cx="2569845" cy="3124197"/>
              <a:chOff x="1817370" y="1828801"/>
              <a:chExt cx="2569845" cy="3124197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6158103A-115C-41B1-8CA1-F57D93B883F2}"/>
                  </a:ext>
                </a:extLst>
              </p:cNvPr>
              <p:cNvSpPr/>
              <p:nvPr/>
            </p:nvSpPr>
            <p:spPr>
              <a:xfrm>
                <a:off x="1819275" y="1828801"/>
                <a:ext cx="2514600" cy="1143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C694E5B-1F60-4077-AC02-251788BACDDD}"/>
                  </a:ext>
                </a:extLst>
              </p:cNvPr>
              <p:cNvSpPr/>
              <p:nvPr/>
            </p:nvSpPr>
            <p:spPr>
              <a:xfrm rot="5400000">
                <a:off x="352425" y="3369943"/>
                <a:ext cx="3047999" cy="11811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682D309F-8D90-4727-8208-0510BD2AE237}"/>
                  </a:ext>
                </a:extLst>
              </p:cNvPr>
              <p:cNvSpPr/>
              <p:nvPr/>
            </p:nvSpPr>
            <p:spPr>
              <a:xfrm>
                <a:off x="1872615" y="4838698"/>
                <a:ext cx="2514600" cy="1143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AD94915-C120-4147-BDB0-C98762EF3166}"/>
                  </a:ext>
                </a:extLst>
              </p:cNvPr>
              <p:cNvSpPr/>
              <p:nvPr/>
            </p:nvSpPr>
            <p:spPr>
              <a:xfrm rot="5400000">
                <a:off x="3594734" y="2506982"/>
                <a:ext cx="1470662" cy="11430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B317544-9FCA-40A3-B26B-D32D995379C4}"/>
                  </a:ext>
                </a:extLst>
              </p:cNvPr>
              <p:cNvSpPr/>
              <p:nvPr/>
            </p:nvSpPr>
            <p:spPr>
              <a:xfrm rot="5400000">
                <a:off x="4070986" y="4636769"/>
                <a:ext cx="518155" cy="11430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164358A-759A-4862-AD9D-659F1EC1AEC2}"/>
                </a:ext>
              </a:extLst>
            </p:cNvPr>
            <p:cNvSpPr txBox="1"/>
            <p:nvPr/>
          </p:nvSpPr>
          <p:spPr>
            <a:xfrm>
              <a:off x="2106930" y="2164615"/>
              <a:ext cx="273367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spc="600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功能函数</a:t>
              </a:r>
              <a:endParaRPr lang="en-US" altLang="zh-CN" sz="7200" spc="6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5E6F523-CBC4-46E8-8155-36F040531534}"/>
              </a:ext>
            </a:extLst>
          </p:cNvPr>
          <p:cNvSpPr/>
          <p:nvPr/>
        </p:nvSpPr>
        <p:spPr>
          <a:xfrm>
            <a:off x="9665639" y="242545"/>
            <a:ext cx="231361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模块划分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83078D0-C8BF-443B-8552-966CED2E818F}"/>
              </a:ext>
            </a:extLst>
          </p:cNvPr>
          <p:cNvSpPr txBox="1"/>
          <p:nvPr/>
        </p:nvSpPr>
        <p:spPr>
          <a:xfrm>
            <a:off x="957357" y="713963"/>
            <a:ext cx="727838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</a:rPr>
              <a:t>main.cpp</a:t>
            </a:r>
          </a:p>
          <a:p>
            <a:endParaRPr lang="zh-CN" altLang="en-US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进入</a:t>
            </a:r>
            <a:r>
              <a:rPr lang="en-US" altLang="zh-CN" sz="2400" dirty="0">
                <a:solidFill>
                  <a:schemeClr val="bg1"/>
                </a:solidFill>
              </a:rPr>
              <a:t>main</a:t>
            </a:r>
            <a:r>
              <a:rPr lang="zh-CN" altLang="en-US" sz="2400" dirty="0">
                <a:solidFill>
                  <a:schemeClr val="bg1"/>
                </a:solidFill>
              </a:rPr>
              <a:t>函数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调用界面函数</a:t>
            </a:r>
            <a:r>
              <a:rPr lang="en-US" altLang="zh-CN" sz="2400" dirty="0">
                <a:solidFill>
                  <a:schemeClr val="bg1"/>
                </a:solidFill>
              </a:rPr>
              <a:t>void </a:t>
            </a:r>
            <a:r>
              <a:rPr lang="en-US" altLang="zh-CN" sz="2400" dirty="0" err="1">
                <a:solidFill>
                  <a:schemeClr val="bg1"/>
                </a:solidFill>
              </a:rPr>
              <a:t>option_bar</a:t>
            </a:r>
            <a:r>
              <a:rPr lang="zh-CN" altLang="en-US" sz="2400" dirty="0">
                <a:solidFill>
                  <a:schemeClr val="bg1"/>
                </a:solidFill>
              </a:rPr>
              <a:t>（）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根据用户输入的选择，调用不同的功能函数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5E6F523-CBC4-46E8-8155-36F040531534}"/>
              </a:ext>
            </a:extLst>
          </p:cNvPr>
          <p:cNvSpPr/>
          <p:nvPr/>
        </p:nvSpPr>
        <p:spPr>
          <a:xfrm>
            <a:off x="9665639" y="242545"/>
            <a:ext cx="231361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模块划分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83078D0-C8BF-443B-8552-966CED2E818F}"/>
              </a:ext>
            </a:extLst>
          </p:cNvPr>
          <p:cNvSpPr txBox="1"/>
          <p:nvPr/>
        </p:nvSpPr>
        <p:spPr>
          <a:xfrm>
            <a:off x="957357" y="713963"/>
            <a:ext cx="727838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</a:rPr>
              <a:t>function.cpp</a:t>
            </a:r>
          </a:p>
          <a:p>
            <a:endParaRPr lang="zh-CN" altLang="en-US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包含所有主要功能函数：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void </a:t>
            </a:r>
            <a:r>
              <a:rPr lang="en-US" altLang="zh-CN" sz="2400" dirty="0" err="1">
                <a:solidFill>
                  <a:schemeClr val="bg1"/>
                </a:solidFill>
              </a:rPr>
              <a:t>polynomial_typein</a:t>
            </a:r>
            <a:r>
              <a:rPr lang="en-US" altLang="zh-CN" sz="2400" dirty="0">
                <a:solidFill>
                  <a:schemeClr val="bg1"/>
                </a:solidFill>
              </a:rPr>
              <a:t>();              //</a:t>
            </a:r>
            <a:r>
              <a:rPr lang="zh-CN" altLang="en-US" sz="2400" dirty="0">
                <a:solidFill>
                  <a:schemeClr val="bg1"/>
                </a:solidFill>
              </a:rPr>
              <a:t>输入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void </a:t>
            </a:r>
            <a:r>
              <a:rPr lang="en-US" altLang="zh-CN" sz="2400" dirty="0" err="1">
                <a:solidFill>
                  <a:schemeClr val="bg1"/>
                </a:solidFill>
              </a:rPr>
              <a:t>hybrid_operation</a:t>
            </a:r>
            <a:r>
              <a:rPr lang="en-US" altLang="zh-CN" sz="2400" dirty="0">
                <a:solidFill>
                  <a:schemeClr val="bg1"/>
                </a:solidFill>
              </a:rPr>
              <a:t>();               //</a:t>
            </a:r>
            <a:r>
              <a:rPr lang="zh-CN" altLang="en-US" sz="2400" dirty="0">
                <a:solidFill>
                  <a:schemeClr val="bg1"/>
                </a:solidFill>
              </a:rPr>
              <a:t>混合运算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void </a:t>
            </a:r>
            <a:r>
              <a:rPr lang="en-US" altLang="zh-CN" sz="2400" dirty="0" err="1">
                <a:solidFill>
                  <a:schemeClr val="bg1"/>
                </a:solidFill>
              </a:rPr>
              <a:t>inverse_operation</a:t>
            </a:r>
            <a:r>
              <a:rPr lang="en-US" altLang="zh-CN" sz="2400" dirty="0">
                <a:solidFill>
                  <a:schemeClr val="bg1"/>
                </a:solidFill>
              </a:rPr>
              <a:t>();              //</a:t>
            </a:r>
            <a:r>
              <a:rPr lang="zh-CN" altLang="en-US" sz="2400" dirty="0">
                <a:solidFill>
                  <a:schemeClr val="bg1"/>
                </a:solidFill>
              </a:rPr>
              <a:t>求逆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void </a:t>
            </a:r>
            <a:r>
              <a:rPr lang="en-US" altLang="zh-CN" sz="2400" dirty="0" err="1">
                <a:solidFill>
                  <a:schemeClr val="bg1"/>
                </a:solidFill>
              </a:rPr>
              <a:t>divide_operation</a:t>
            </a:r>
            <a:r>
              <a:rPr lang="en-US" altLang="zh-CN" sz="2400" dirty="0">
                <a:solidFill>
                  <a:schemeClr val="bg1"/>
                </a:solidFill>
              </a:rPr>
              <a:t>();               //</a:t>
            </a:r>
            <a:r>
              <a:rPr lang="zh-CN" altLang="en-US" sz="2400" dirty="0">
                <a:solidFill>
                  <a:schemeClr val="bg1"/>
                </a:solidFill>
              </a:rPr>
              <a:t>除法</a:t>
            </a:r>
            <a:r>
              <a:rPr lang="en-US" altLang="zh-CN" sz="2400" dirty="0">
                <a:solidFill>
                  <a:schemeClr val="bg1"/>
                </a:solidFill>
              </a:rPr>
              <a:t>/</a:t>
            </a:r>
            <a:r>
              <a:rPr lang="zh-CN" altLang="en-US" sz="2400" dirty="0">
                <a:solidFill>
                  <a:schemeClr val="bg1"/>
                </a:solidFill>
              </a:rPr>
              <a:t>取模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void </a:t>
            </a:r>
            <a:r>
              <a:rPr lang="en-US" altLang="zh-CN" sz="2400" dirty="0" err="1">
                <a:solidFill>
                  <a:schemeClr val="bg1"/>
                </a:solidFill>
              </a:rPr>
              <a:t>root_extract</a:t>
            </a:r>
            <a:r>
              <a:rPr lang="en-US" altLang="zh-CN" sz="2400" dirty="0">
                <a:solidFill>
                  <a:schemeClr val="bg1"/>
                </a:solidFill>
              </a:rPr>
              <a:t>();                      //</a:t>
            </a:r>
            <a:r>
              <a:rPr lang="zh-CN" altLang="en-US" sz="2400" dirty="0">
                <a:solidFill>
                  <a:schemeClr val="bg1"/>
                </a:solidFill>
              </a:rPr>
              <a:t>求根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void </a:t>
            </a:r>
            <a:r>
              <a:rPr lang="en-US" altLang="zh-CN" sz="2400" dirty="0" err="1">
                <a:solidFill>
                  <a:schemeClr val="bg1"/>
                </a:solidFill>
              </a:rPr>
              <a:t>evaluate_operation</a:t>
            </a:r>
            <a:r>
              <a:rPr lang="en-US" altLang="zh-CN" sz="2400" dirty="0">
                <a:solidFill>
                  <a:schemeClr val="bg1"/>
                </a:solidFill>
              </a:rPr>
              <a:t>();           //</a:t>
            </a:r>
            <a:r>
              <a:rPr lang="zh-CN" altLang="en-US" sz="2400" dirty="0">
                <a:solidFill>
                  <a:schemeClr val="bg1"/>
                </a:solidFill>
              </a:rPr>
              <a:t>求值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void </a:t>
            </a:r>
            <a:r>
              <a:rPr lang="en-US" altLang="zh-CN" sz="2400" dirty="0" err="1">
                <a:solidFill>
                  <a:schemeClr val="bg1"/>
                </a:solidFill>
              </a:rPr>
              <a:t>polynomial_typeout</a:t>
            </a:r>
            <a:r>
              <a:rPr lang="en-US" altLang="zh-CN" sz="2400" dirty="0">
                <a:solidFill>
                  <a:schemeClr val="bg1"/>
                </a:solidFill>
              </a:rPr>
              <a:t>();          //</a:t>
            </a:r>
            <a:r>
              <a:rPr lang="zh-CN" altLang="en-US" sz="2400" dirty="0">
                <a:solidFill>
                  <a:schemeClr val="bg1"/>
                </a:solidFill>
              </a:rPr>
              <a:t>输出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4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5E6F523-CBC4-46E8-8155-36F040531534}"/>
              </a:ext>
            </a:extLst>
          </p:cNvPr>
          <p:cNvSpPr/>
          <p:nvPr/>
        </p:nvSpPr>
        <p:spPr>
          <a:xfrm>
            <a:off x="9665639" y="242545"/>
            <a:ext cx="231361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模块划分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83078D0-C8BF-443B-8552-966CED2E818F}"/>
              </a:ext>
            </a:extLst>
          </p:cNvPr>
          <p:cNvSpPr txBox="1"/>
          <p:nvPr/>
        </p:nvSpPr>
        <p:spPr>
          <a:xfrm>
            <a:off x="957356" y="713963"/>
            <a:ext cx="775705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</a:rPr>
              <a:t>输入</a:t>
            </a:r>
            <a:endParaRPr lang="en-US" altLang="zh-CN" sz="4800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调用</a:t>
            </a:r>
            <a:r>
              <a:rPr lang="en-US" altLang="zh-CN" sz="2400" dirty="0" err="1">
                <a:solidFill>
                  <a:schemeClr val="bg1"/>
                </a:solidFill>
              </a:rPr>
              <a:t>polynomial_typein</a:t>
            </a:r>
            <a:r>
              <a:rPr lang="en-US" altLang="zh-CN" sz="2400" dirty="0">
                <a:solidFill>
                  <a:schemeClr val="bg1"/>
                </a:solidFill>
              </a:rPr>
              <a:t>()</a:t>
            </a:r>
            <a:r>
              <a:rPr lang="zh-CN" altLang="en-US" sz="2400" dirty="0">
                <a:solidFill>
                  <a:schemeClr val="bg1"/>
                </a:solidFill>
              </a:rPr>
              <a:t>函数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先用</a:t>
            </a:r>
            <a:r>
              <a:rPr lang="en-US" altLang="zh-CN" sz="2400" dirty="0">
                <a:solidFill>
                  <a:schemeClr val="bg1"/>
                </a:solidFill>
              </a:rPr>
              <a:t>bool </a:t>
            </a:r>
            <a:r>
              <a:rPr lang="en-US" altLang="zh-CN" sz="2400" dirty="0" err="1">
                <a:solidFill>
                  <a:schemeClr val="bg1"/>
                </a:solidFill>
              </a:rPr>
              <a:t>polynomial_check</a:t>
            </a:r>
            <a:r>
              <a:rPr lang="en-US" altLang="zh-CN" sz="2400" dirty="0">
                <a:solidFill>
                  <a:schemeClr val="bg1"/>
                </a:solidFill>
              </a:rPr>
              <a:t>(string name)</a:t>
            </a:r>
            <a:r>
              <a:rPr lang="zh-CN" altLang="en-US" sz="2400" dirty="0">
                <a:solidFill>
                  <a:schemeClr val="bg1"/>
                </a:solidFill>
              </a:rPr>
              <a:t>函数判断输入的多项式名是否正确（格式，重复）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对于开头系数为</a:t>
            </a:r>
            <a:r>
              <a:rPr lang="en-US" altLang="zh-CN" sz="2400" dirty="0">
                <a:solidFill>
                  <a:schemeClr val="bg1"/>
                </a:solidFill>
              </a:rPr>
              <a:t>0</a:t>
            </a:r>
            <a:r>
              <a:rPr lang="zh-CN" altLang="en-US" sz="2400" dirty="0">
                <a:solidFill>
                  <a:schemeClr val="bg1"/>
                </a:solidFill>
              </a:rPr>
              <a:t>的情况，将其去掉，同时改变多项式长度的值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输出多项式时，系数为</a:t>
            </a:r>
            <a:r>
              <a:rPr lang="en-US" altLang="zh-CN" sz="2400" dirty="0">
                <a:solidFill>
                  <a:schemeClr val="bg1"/>
                </a:solidFill>
              </a:rPr>
              <a:t>±1</a:t>
            </a:r>
            <a:r>
              <a:rPr lang="zh-CN" altLang="en-US" sz="2400" dirty="0">
                <a:solidFill>
                  <a:schemeClr val="bg1"/>
                </a:solidFill>
              </a:rPr>
              <a:t>的省略系数，系数为</a:t>
            </a:r>
            <a:r>
              <a:rPr lang="en-US" altLang="zh-CN" sz="2400" dirty="0">
                <a:solidFill>
                  <a:schemeClr val="bg1"/>
                </a:solidFill>
              </a:rPr>
              <a:t>0</a:t>
            </a:r>
            <a:r>
              <a:rPr lang="zh-CN" altLang="en-US" sz="2400" dirty="0">
                <a:solidFill>
                  <a:schemeClr val="bg1"/>
                </a:solidFill>
              </a:rPr>
              <a:t>的省略该项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最后将输入的多项式信息存入结构体</a:t>
            </a:r>
            <a:r>
              <a:rPr lang="en-US" altLang="zh-CN" sz="2400" dirty="0">
                <a:solidFill>
                  <a:schemeClr val="bg1"/>
                </a:solidFill>
              </a:rPr>
              <a:t>Node</a:t>
            </a:r>
            <a:r>
              <a:rPr lang="zh-CN" altLang="en-US" sz="2400" dirty="0">
                <a:solidFill>
                  <a:schemeClr val="bg1"/>
                </a:solidFill>
              </a:rPr>
              <a:t>，再加入到</a:t>
            </a:r>
            <a:r>
              <a:rPr lang="en-US" altLang="zh-CN" sz="2400" dirty="0">
                <a:solidFill>
                  <a:schemeClr val="bg1"/>
                </a:solidFill>
              </a:rPr>
              <a:t>vector</a:t>
            </a:r>
            <a:r>
              <a:rPr lang="zh-CN" altLang="en-US" sz="2400" dirty="0">
                <a:solidFill>
                  <a:schemeClr val="bg1"/>
                </a:solidFill>
              </a:rPr>
              <a:t>中储存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8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5E6F523-CBC4-46E8-8155-36F040531534}"/>
              </a:ext>
            </a:extLst>
          </p:cNvPr>
          <p:cNvSpPr/>
          <p:nvPr/>
        </p:nvSpPr>
        <p:spPr>
          <a:xfrm>
            <a:off x="9665639" y="242545"/>
            <a:ext cx="231361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模块划分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83078D0-C8BF-443B-8552-966CED2E818F}"/>
              </a:ext>
            </a:extLst>
          </p:cNvPr>
          <p:cNvSpPr txBox="1"/>
          <p:nvPr/>
        </p:nvSpPr>
        <p:spPr>
          <a:xfrm>
            <a:off x="957356" y="713963"/>
            <a:ext cx="775705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</a:rPr>
              <a:t>输入</a:t>
            </a:r>
            <a:endParaRPr lang="en-US" altLang="zh-CN" sz="4800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bool </a:t>
            </a:r>
            <a:r>
              <a:rPr lang="en-US" altLang="zh-CN" sz="2400" dirty="0" err="1">
                <a:solidFill>
                  <a:schemeClr val="bg1"/>
                </a:solidFill>
              </a:rPr>
              <a:t>polynomial_check</a:t>
            </a:r>
            <a:r>
              <a:rPr lang="zh-CN" altLang="en-US" sz="2400" dirty="0">
                <a:solidFill>
                  <a:schemeClr val="bg1"/>
                </a:solidFill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</a:rPr>
              <a:t>string name</a:t>
            </a:r>
            <a:r>
              <a:rPr lang="zh-CN" altLang="en-US" sz="2400" dirty="0">
                <a:solidFill>
                  <a:schemeClr val="bg1"/>
                </a:solidFill>
              </a:rPr>
              <a:t>）函数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1</a:t>
            </a:r>
            <a:r>
              <a:rPr lang="zh-CN" altLang="en-US" sz="2400" dirty="0">
                <a:solidFill>
                  <a:schemeClr val="bg1"/>
                </a:solidFill>
              </a:rPr>
              <a:t>、多项式名是否重复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2</a:t>
            </a:r>
            <a:r>
              <a:rPr lang="zh-CN" altLang="en-US" sz="2400" dirty="0">
                <a:solidFill>
                  <a:schemeClr val="bg1"/>
                </a:solidFill>
              </a:rPr>
              <a:t>、输入长度</a:t>
            </a:r>
            <a:r>
              <a:rPr lang="en-US" altLang="zh-CN" sz="2400" dirty="0">
                <a:solidFill>
                  <a:schemeClr val="bg1"/>
                </a:solidFill>
              </a:rPr>
              <a:t>&gt;</a:t>
            </a:r>
            <a:r>
              <a:rPr lang="zh-CN" altLang="en-US" sz="2400" dirty="0">
                <a:solidFill>
                  <a:schemeClr val="bg1"/>
                </a:solidFill>
              </a:rPr>
              <a:t>设置长度（忽略多余部分）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3</a:t>
            </a:r>
            <a:r>
              <a:rPr lang="zh-CN" altLang="en-US" sz="2400" dirty="0">
                <a:solidFill>
                  <a:schemeClr val="bg1"/>
                </a:solidFill>
              </a:rPr>
              <a:t>、输入长度</a:t>
            </a:r>
            <a:r>
              <a:rPr lang="en-US" altLang="zh-CN" sz="2400" dirty="0">
                <a:solidFill>
                  <a:schemeClr val="bg1"/>
                </a:solidFill>
              </a:rPr>
              <a:t>&lt;</a:t>
            </a:r>
            <a:r>
              <a:rPr lang="zh-CN" altLang="en-US" sz="2400" dirty="0">
                <a:solidFill>
                  <a:schemeClr val="bg1"/>
                </a:solidFill>
              </a:rPr>
              <a:t>设置长度（用最低位补齐）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4</a:t>
            </a:r>
            <a:r>
              <a:rPr lang="zh-CN" altLang="en-US" sz="2400" dirty="0">
                <a:solidFill>
                  <a:schemeClr val="bg1"/>
                </a:solidFill>
              </a:rPr>
              <a:t>、多项式开头的几项为</a:t>
            </a:r>
            <a:r>
              <a:rPr lang="en-US" altLang="zh-CN" sz="2400" dirty="0">
                <a:solidFill>
                  <a:schemeClr val="bg1"/>
                </a:solidFill>
              </a:rPr>
              <a:t>0</a:t>
            </a: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5</a:t>
            </a:r>
            <a:r>
              <a:rPr lang="zh-CN" altLang="en-US" sz="2400" dirty="0">
                <a:solidFill>
                  <a:schemeClr val="bg1"/>
                </a:solidFill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</a:rPr>
              <a:t>…………</a:t>
            </a:r>
          </a:p>
        </p:txBody>
      </p:sp>
    </p:spTree>
    <p:extLst>
      <p:ext uri="{BB962C8B-B14F-4D97-AF65-F5344CB8AC3E}">
        <p14:creationId xmlns:p14="http://schemas.microsoft.com/office/powerpoint/2010/main" val="352996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5E6F523-CBC4-46E8-8155-36F040531534}"/>
              </a:ext>
            </a:extLst>
          </p:cNvPr>
          <p:cNvSpPr/>
          <p:nvPr/>
        </p:nvSpPr>
        <p:spPr>
          <a:xfrm>
            <a:off x="9665639" y="242545"/>
            <a:ext cx="231361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模块划分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83078D0-C8BF-443B-8552-966CED2E818F}"/>
              </a:ext>
            </a:extLst>
          </p:cNvPr>
          <p:cNvSpPr txBox="1"/>
          <p:nvPr/>
        </p:nvSpPr>
        <p:spPr>
          <a:xfrm>
            <a:off x="957356" y="713963"/>
            <a:ext cx="844439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</a:rPr>
              <a:t>混合运算</a:t>
            </a:r>
            <a:endParaRPr lang="en-US" altLang="zh-CN" sz="4800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调用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hybrid_operation</a:t>
            </a:r>
            <a:r>
              <a:rPr lang="en-US" altLang="zh-CN" sz="2400" dirty="0">
                <a:solidFill>
                  <a:schemeClr val="bg1"/>
                </a:solidFill>
              </a:rPr>
              <a:t>()</a:t>
            </a:r>
            <a:r>
              <a:rPr lang="zh-CN" altLang="en-US" sz="2400" dirty="0">
                <a:solidFill>
                  <a:schemeClr val="bg1"/>
                </a:solidFill>
              </a:rPr>
              <a:t>函数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先调用</a:t>
            </a:r>
            <a:r>
              <a:rPr lang="en-US" altLang="zh-CN" sz="2400" dirty="0">
                <a:solidFill>
                  <a:schemeClr val="bg1"/>
                </a:solidFill>
              </a:rPr>
              <a:t>bool </a:t>
            </a:r>
            <a:r>
              <a:rPr lang="en-US" altLang="zh-CN" sz="2400" dirty="0" err="1">
                <a:solidFill>
                  <a:schemeClr val="bg1"/>
                </a:solidFill>
              </a:rPr>
              <a:t>expression_format_check</a:t>
            </a:r>
            <a:r>
              <a:rPr lang="en-US" altLang="zh-CN" sz="2400" dirty="0">
                <a:solidFill>
                  <a:schemeClr val="bg1"/>
                </a:solidFill>
              </a:rPr>
              <a:t>(string expression)</a:t>
            </a:r>
            <a:r>
              <a:rPr lang="zh-CN" altLang="en-US" sz="2400" dirty="0">
                <a:solidFill>
                  <a:schemeClr val="bg1"/>
                </a:solidFill>
              </a:rPr>
              <a:t>函数判断输入的表达式是否正确（格式）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将输入规则展示出来，在输入非法时，反馈违反的具体规则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最初想法：再按照“括号</a:t>
            </a:r>
            <a:r>
              <a:rPr lang="en-US" altLang="zh-CN" sz="2400" dirty="0">
                <a:solidFill>
                  <a:schemeClr val="bg1"/>
                </a:solidFill>
              </a:rPr>
              <a:t>&gt;</a:t>
            </a:r>
            <a:r>
              <a:rPr lang="zh-CN" altLang="en-US" sz="2400" dirty="0">
                <a:solidFill>
                  <a:schemeClr val="bg1"/>
                </a:solidFill>
              </a:rPr>
              <a:t>求导</a:t>
            </a:r>
            <a:r>
              <a:rPr lang="en-US" altLang="zh-CN" sz="2400" dirty="0">
                <a:solidFill>
                  <a:schemeClr val="bg1"/>
                </a:solidFill>
              </a:rPr>
              <a:t>&gt;</a:t>
            </a:r>
            <a:r>
              <a:rPr lang="zh-CN" altLang="en-US" sz="2400" dirty="0">
                <a:solidFill>
                  <a:schemeClr val="bg1"/>
                </a:solidFill>
              </a:rPr>
              <a:t>定积分</a:t>
            </a:r>
            <a:r>
              <a:rPr lang="en-US" altLang="zh-CN" sz="2400" dirty="0">
                <a:solidFill>
                  <a:schemeClr val="bg1"/>
                </a:solidFill>
              </a:rPr>
              <a:t>&gt;</a:t>
            </a:r>
            <a:r>
              <a:rPr lang="zh-CN" altLang="en-US" sz="2400" dirty="0">
                <a:solidFill>
                  <a:schemeClr val="bg1"/>
                </a:solidFill>
              </a:rPr>
              <a:t>乘法</a:t>
            </a:r>
            <a:r>
              <a:rPr lang="en-US" altLang="zh-CN" sz="2400" dirty="0">
                <a:solidFill>
                  <a:schemeClr val="bg1"/>
                </a:solidFill>
              </a:rPr>
              <a:t>&gt;</a:t>
            </a:r>
            <a:r>
              <a:rPr lang="zh-CN" altLang="en-US" sz="2400" dirty="0">
                <a:solidFill>
                  <a:schemeClr val="bg1"/>
                </a:solidFill>
              </a:rPr>
              <a:t>加法”的顺序对表达式内部的多项式进行提取，然后进行运算（考虑递归），最后输出结果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当前实现：将表达式转化为后缀表达式，再求值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    </a:t>
            </a:r>
            <a:r>
              <a:rPr lang="en-US" altLang="zh-CN" sz="2400" dirty="0">
                <a:solidFill>
                  <a:schemeClr val="bg1"/>
                </a:solidFill>
              </a:rPr>
              <a:t>	</a:t>
            </a:r>
            <a:r>
              <a:rPr lang="zh-CN" altLang="en-US" sz="2400" dirty="0">
                <a:solidFill>
                  <a:schemeClr val="bg1"/>
                </a:solidFill>
              </a:rPr>
              <a:t>（需要用栈和队列来存储运算符和操作数）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91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5E6F523-CBC4-46E8-8155-36F040531534}"/>
              </a:ext>
            </a:extLst>
          </p:cNvPr>
          <p:cNvSpPr/>
          <p:nvPr/>
        </p:nvSpPr>
        <p:spPr>
          <a:xfrm>
            <a:off x="9665639" y="242545"/>
            <a:ext cx="231361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模块划分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83078D0-C8BF-443B-8552-966CED2E818F}"/>
              </a:ext>
            </a:extLst>
          </p:cNvPr>
          <p:cNvSpPr txBox="1"/>
          <p:nvPr/>
        </p:nvSpPr>
        <p:spPr>
          <a:xfrm>
            <a:off x="957356" y="713963"/>
            <a:ext cx="9978623" cy="571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</a:rPr>
              <a:t>混合运算</a:t>
            </a:r>
            <a:endParaRPr lang="en-US" altLang="zh-CN" sz="4800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sz="2000" dirty="0">
                <a:solidFill>
                  <a:schemeClr val="bg1"/>
                </a:solidFill>
              </a:rPr>
              <a:t>bool </a:t>
            </a:r>
            <a:r>
              <a:rPr lang="en-US" altLang="zh-CN" sz="2000" dirty="0" err="1">
                <a:solidFill>
                  <a:schemeClr val="bg1"/>
                </a:solidFill>
              </a:rPr>
              <a:t>expression_format_check</a:t>
            </a:r>
            <a:r>
              <a:rPr lang="zh-CN" altLang="en-US" sz="2000" dirty="0">
                <a:solidFill>
                  <a:schemeClr val="bg1"/>
                </a:solidFill>
              </a:rPr>
              <a:t>（</a:t>
            </a:r>
            <a:r>
              <a:rPr lang="en-US" altLang="zh-CN" sz="2000" dirty="0">
                <a:solidFill>
                  <a:schemeClr val="bg1"/>
                </a:solidFill>
              </a:rPr>
              <a:t>string expression</a:t>
            </a:r>
            <a:r>
              <a:rPr lang="zh-CN" altLang="en-US" sz="2000" dirty="0">
                <a:solidFill>
                  <a:schemeClr val="bg1"/>
                </a:solidFill>
              </a:rPr>
              <a:t>）函数</a:t>
            </a:r>
            <a:endParaRPr lang="en-US" altLang="zh-CN" sz="20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ts val="1800"/>
              </a:lnSpc>
            </a:pP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en-US" dirty="0">
                <a:solidFill>
                  <a:schemeClr val="bg1"/>
                </a:solidFill>
              </a:rPr>
              <a:t>、以多项式名、左括号、定积分符开头，以右括号、多项式名、求导符结尾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ts val="1800"/>
              </a:lnSpc>
            </a:pPr>
            <a:endParaRPr lang="zh-CN" altLang="en-US" dirty="0">
              <a:solidFill>
                <a:schemeClr val="bg1"/>
              </a:solidFill>
            </a:endParaRPr>
          </a:p>
          <a:p>
            <a:pPr>
              <a:lnSpc>
                <a:spcPts val="1800"/>
              </a:lnSpc>
            </a:pPr>
            <a:r>
              <a:rPr lang="en-US" altLang="zh-CN" dirty="0">
                <a:solidFill>
                  <a:schemeClr val="bg1"/>
                </a:solidFill>
              </a:rPr>
              <a:t>2</a:t>
            </a:r>
            <a:r>
              <a:rPr lang="zh-CN" altLang="en-US" dirty="0">
                <a:solidFill>
                  <a:schemeClr val="bg1"/>
                </a:solidFill>
              </a:rPr>
              <a:t>、加法和乘法后面只能是多项式名、左括号、定积分符号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ts val="1800"/>
              </a:lnSpc>
            </a:pPr>
            <a:endParaRPr lang="zh-CN" altLang="en-US" dirty="0">
              <a:solidFill>
                <a:schemeClr val="bg1"/>
              </a:solidFill>
            </a:endParaRPr>
          </a:p>
          <a:p>
            <a:pPr>
              <a:lnSpc>
                <a:spcPts val="1800"/>
              </a:lnSpc>
            </a:pPr>
            <a:r>
              <a:rPr lang="en-US" altLang="zh-CN" dirty="0">
                <a:solidFill>
                  <a:schemeClr val="bg1"/>
                </a:solidFill>
              </a:rPr>
              <a:t>3</a:t>
            </a:r>
            <a:r>
              <a:rPr lang="zh-CN" altLang="en-US" dirty="0">
                <a:solidFill>
                  <a:schemeClr val="bg1"/>
                </a:solidFill>
              </a:rPr>
              <a:t>、定积分符号后只能接 区间 </a:t>
            </a:r>
            <a:r>
              <a:rPr lang="en-US" altLang="zh-CN" dirty="0">
                <a:solidFill>
                  <a:schemeClr val="bg1"/>
                </a:solidFill>
              </a:rPr>
              <a:t>+ </a:t>
            </a:r>
            <a:r>
              <a:rPr lang="zh-CN" altLang="en-US" dirty="0">
                <a:solidFill>
                  <a:schemeClr val="bg1"/>
                </a:solidFill>
              </a:rPr>
              <a:t>左括号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多项式名，区间采用</a:t>
            </a:r>
            <a:r>
              <a:rPr lang="en-US" altLang="zh-CN" dirty="0">
                <a:solidFill>
                  <a:schemeClr val="bg1"/>
                </a:solidFill>
              </a:rPr>
              <a:t>[</a:t>
            </a:r>
            <a:r>
              <a:rPr lang="en-US" altLang="zh-CN" dirty="0" err="1">
                <a:solidFill>
                  <a:schemeClr val="bg1"/>
                </a:solidFill>
              </a:rPr>
              <a:t>a,b</a:t>
            </a:r>
            <a:r>
              <a:rPr lang="en-US" altLang="zh-CN" dirty="0">
                <a:solidFill>
                  <a:schemeClr val="bg1"/>
                </a:solidFill>
              </a:rPr>
              <a:t>]</a:t>
            </a:r>
            <a:r>
              <a:rPr lang="zh-CN" altLang="en-US" dirty="0">
                <a:solidFill>
                  <a:schemeClr val="bg1"/>
                </a:solidFill>
              </a:rPr>
              <a:t>固定格式，且</a:t>
            </a:r>
            <a:r>
              <a:rPr lang="en-US" altLang="zh-CN" dirty="0">
                <a:solidFill>
                  <a:schemeClr val="bg1"/>
                </a:solidFill>
              </a:rPr>
              <a:t>a&lt;b</a:t>
            </a:r>
          </a:p>
          <a:p>
            <a:pPr>
              <a:lnSpc>
                <a:spcPts val="1800"/>
              </a:lnSpc>
            </a:pPr>
            <a:endParaRPr lang="zh-CN" altLang="en-US" dirty="0">
              <a:solidFill>
                <a:schemeClr val="bg1"/>
              </a:solidFill>
            </a:endParaRPr>
          </a:p>
          <a:p>
            <a:pPr>
              <a:lnSpc>
                <a:spcPts val="1800"/>
              </a:lnSpc>
            </a:pPr>
            <a:r>
              <a:rPr lang="en-US" altLang="zh-CN" dirty="0">
                <a:solidFill>
                  <a:schemeClr val="bg1"/>
                </a:solidFill>
              </a:rPr>
              <a:t>4</a:t>
            </a:r>
            <a:r>
              <a:rPr lang="zh-CN" altLang="en-US" dirty="0">
                <a:solidFill>
                  <a:schemeClr val="bg1"/>
                </a:solidFill>
              </a:rPr>
              <a:t>、求导符号后面只能为双目运算符、右括号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ts val="1800"/>
              </a:lnSpc>
            </a:pPr>
            <a:endParaRPr lang="zh-CN" altLang="en-US" dirty="0">
              <a:solidFill>
                <a:schemeClr val="bg1"/>
              </a:solidFill>
            </a:endParaRPr>
          </a:p>
          <a:p>
            <a:pPr>
              <a:lnSpc>
                <a:spcPts val="1800"/>
              </a:lnSpc>
            </a:pPr>
            <a:r>
              <a:rPr lang="en-US" altLang="zh-CN" dirty="0">
                <a:solidFill>
                  <a:schemeClr val="bg1"/>
                </a:solidFill>
              </a:rPr>
              <a:t>5</a:t>
            </a:r>
            <a:r>
              <a:rPr lang="zh-CN" altLang="en-US" dirty="0">
                <a:solidFill>
                  <a:schemeClr val="bg1"/>
                </a:solidFill>
              </a:rPr>
              <a:t>、括号要匹配，左括号后面只能是左括号、定积分符号或多项式名，右括号后面只能是右括号，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ts val="1800"/>
              </a:lnSpc>
            </a:pPr>
            <a:r>
              <a:rPr lang="en-US" altLang="zh-CN" dirty="0">
                <a:solidFill>
                  <a:schemeClr val="bg1"/>
                </a:solidFill>
              </a:rPr>
              <a:t>      </a:t>
            </a:r>
            <a:r>
              <a:rPr lang="zh-CN" altLang="en-US" dirty="0">
                <a:solidFill>
                  <a:schemeClr val="bg1"/>
                </a:solidFill>
              </a:rPr>
              <a:t>双目运算符或求导符号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ts val="1800"/>
              </a:lnSpc>
            </a:pPr>
            <a:endParaRPr lang="zh-CN" altLang="en-US" dirty="0">
              <a:solidFill>
                <a:schemeClr val="bg1"/>
              </a:solidFill>
            </a:endParaRPr>
          </a:p>
          <a:p>
            <a:pPr>
              <a:lnSpc>
                <a:spcPts val="1800"/>
              </a:lnSpc>
            </a:pPr>
            <a:r>
              <a:rPr lang="en-US" altLang="zh-CN" dirty="0">
                <a:solidFill>
                  <a:schemeClr val="bg1"/>
                </a:solidFill>
              </a:rPr>
              <a:t>6</a:t>
            </a:r>
            <a:r>
              <a:rPr lang="zh-CN" altLang="en-US" dirty="0">
                <a:solidFill>
                  <a:schemeClr val="bg1"/>
                </a:solidFill>
              </a:rPr>
              <a:t>、多项式名后面只能是双目运算符、求导符或右括号</a:t>
            </a:r>
          </a:p>
          <a:p>
            <a:pPr>
              <a:lnSpc>
                <a:spcPts val="1800"/>
              </a:lnSpc>
            </a:pP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ts val="1800"/>
              </a:lnSpc>
            </a:pPr>
            <a:r>
              <a:rPr lang="en-US" altLang="zh-CN" dirty="0">
                <a:solidFill>
                  <a:schemeClr val="bg1"/>
                </a:solidFill>
              </a:rPr>
              <a:t>7</a:t>
            </a:r>
            <a:r>
              <a:rPr lang="zh-CN" altLang="en-US" dirty="0">
                <a:solidFill>
                  <a:schemeClr val="bg1"/>
                </a:solidFill>
              </a:rPr>
              <a:t>、左括号数目应与右括号数目必须相等，且扫描过程中左括号数目不能小于右括号数目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ts val="1800"/>
              </a:lnSpc>
            </a:pP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ts val="1800"/>
              </a:lnSpc>
            </a:pPr>
            <a:r>
              <a:rPr lang="en-US" altLang="zh-CN" dirty="0">
                <a:solidFill>
                  <a:schemeClr val="bg1"/>
                </a:solidFill>
              </a:rPr>
              <a:t>8</a:t>
            </a:r>
            <a:r>
              <a:rPr lang="zh-CN" altLang="en-US" dirty="0">
                <a:solidFill>
                  <a:schemeClr val="bg1"/>
                </a:solidFill>
              </a:rPr>
              <a:t>、多项式必须存在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ts val="1800"/>
              </a:lnSpc>
            </a:pP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4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5E6F523-CBC4-46E8-8155-36F040531534}"/>
              </a:ext>
            </a:extLst>
          </p:cNvPr>
          <p:cNvSpPr/>
          <p:nvPr/>
        </p:nvSpPr>
        <p:spPr>
          <a:xfrm>
            <a:off x="9665639" y="242545"/>
            <a:ext cx="231361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模块划分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83078D0-C8BF-443B-8552-966CED2E818F}"/>
              </a:ext>
            </a:extLst>
          </p:cNvPr>
          <p:cNvSpPr txBox="1"/>
          <p:nvPr/>
        </p:nvSpPr>
        <p:spPr>
          <a:xfrm>
            <a:off x="957356" y="713963"/>
            <a:ext cx="9751557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</a:rPr>
              <a:t>混合运算</a:t>
            </a:r>
            <a:endParaRPr lang="en-US" altLang="zh-CN" sz="4800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sz="3200" dirty="0">
                <a:solidFill>
                  <a:schemeClr val="bg1"/>
                </a:solidFill>
              </a:rPr>
              <a:t>后缀表达式：</a:t>
            </a:r>
            <a:endParaRPr lang="en-US" altLang="zh-CN" sz="3200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sz="2000" dirty="0">
                <a:solidFill>
                  <a:schemeClr val="bg1"/>
                </a:solidFill>
              </a:rPr>
              <a:t>1</a:t>
            </a:r>
            <a:r>
              <a:rPr lang="zh-CN" altLang="en-US" sz="2000" dirty="0">
                <a:solidFill>
                  <a:schemeClr val="bg1"/>
                </a:solidFill>
              </a:rPr>
              <a:t>、中缀表达式转为后缀表达式</a:t>
            </a:r>
            <a:endParaRPr lang="en-US" altLang="zh-CN" sz="2000" dirty="0">
              <a:solidFill>
                <a:schemeClr val="bg1"/>
              </a:solidFill>
            </a:endParaRPr>
          </a:p>
          <a:p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      </a:t>
            </a:r>
            <a:r>
              <a:rPr lang="en-US" altLang="zh-CN" sz="2000" dirty="0">
                <a:solidFill>
                  <a:schemeClr val="bg1"/>
                </a:solidFill>
              </a:rPr>
              <a:t>A.</a:t>
            </a:r>
            <a:r>
              <a:rPr lang="zh-CN" altLang="en-US" sz="2000" dirty="0">
                <a:solidFill>
                  <a:schemeClr val="bg1"/>
                </a:solidFill>
              </a:rPr>
              <a:t> 从左到右依次对中缀表达式中的每个字符进行以下处理，直到表达式结束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en-US" altLang="zh-CN" sz="2000" dirty="0">
                <a:solidFill>
                  <a:schemeClr val="bg1"/>
                </a:solidFill>
              </a:rPr>
              <a:t>        · </a:t>
            </a:r>
            <a:r>
              <a:rPr lang="zh-CN" altLang="en-US" sz="2000" dirty="0">
                <a:solidFill>
                  <a:schemeClr val="bg1"/>
                </a:solidFill>
              </a:rPr>
              <a:t>如果字符是‘（’，将其入栈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en-US" altLang="zh-CN" sz="2000" dirty="0">
                <a:solidFill>
                  <a:schemeClr val="bg1"/>
                </a:solidFill>
              </a:rPr>
              <a:t>        · </a:t>
            </a:r>
            <a:r>
              <a:rPr lang="zh-CN" altLang="en-US" sz="2000" dirty="0">
                <a:solidFill>
                  <a:schemeClr val="bg1"/>
                </a:solidFill>
              </a:rPr>
              <a:t>如果字符是数字，添加到后缀表达式的字符串中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en-US" altLang="zh-CN" sz="2000" dirty="0">
                <a:solidFill>
                  <a:schemeClr val="bg1"/>
                </a:solidFill>
              </a:rPr>
              <a:t>        · </a:t>
            </a:r>
            <a:r>
              <a:rPr lang="zh-CN" altLang="en-US" sz="2000" dirty="0">
                <a:solidFill>
                  <a:schemeClr val="bg1"/>
                </a:solidFill>
              </a:rPr>
              <a:t>如果字符是运算符，先将栈顶优先级不低于该运算符的运算符出栈，添加到后缀表达式中，再将该运算符入栈。注意，当‘（’在栈中时，优先级最低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en-US" altLang="zh-CN" sz="2000" dirty="0">
                <a:solidFill>
                  <a:schemeClr val="bg1"/>
                </a:solidFill>
              </a:rPr>
              <a:t>        · </a:t>
            </a:r>
            <a:r>
              <a:rPr lang="zh-CN" altLang="en-US" sz="2000" dirty="0">
                <a:solidFill>
                  <a:schemeClr val="bg1"/>
                </a:solidFill>
              </a:rPr>
              <a:t>如果字符是‘）’，将栈顶元素出栈，添加到后缀表达式中，直到出栈的是‘（’ </a:t>
            </a:r>
            <a:endParaRPr lang="en-US" altLang="zh-CN" sz="2000" dirty="0">
              <a:solidFill>
                <a:schemeClr val="bg1"/>
              </a:solidFill>
            </a:endParaRPr>
          </a:p>
          <a:p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en-US" altLang="zh-CN" sz="2000" dirty="0">
                <a:solidFill>
                  <a:schemeClr val="bg1"/>
                </a:solidFill>
              </a:rPr>
              <a:t>      B. </a:t>
            </a:r>
            <a:r>
              <a:rPr lang="zh-CN" altLang="en-US" sz="2000" dirty="0">
                <a:solidFill>
                  <a:schemeClr val="bg1"/>
                </a:solidFill>
              </a:rPr>
              <a:t>如果表达式结束，但栈中还有元素，将所有元素出栈，添加到后缀表达式中</a:t>
            </a:r>
            <a:endParaRPr lang="en-US" altLang="zh-CN" sz="2000" dirty="0">
              <a:solidFill>
                <a:schemeClr val="bg1"/>
              </a:solidFill>
            </a:endParaRPr>
          </a:p>
          <a:p>
            <a:endParaRPr lang="en-US" altLang="zh-CN" sz="2000" dirty="0">
              <a:solidFill>
                <a:schemeClr val="bg1"/>
              </a:solidFill>
            </a:endParaRPr>
          </a:p>
          <a:p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优先级：</a:t>
            </a:r>
            <a:r>
              <a:rPr lang="zh-CN" altLang="en-US" sz="2000" b="1" dirty="0">
                <a:solidFill>
                  <a:srgbClr val="FFFF00"/>
                </a:solidFill>
              </a:rPr>
              <a:t>“</a:t>
            </a:r>
            <a:r>
              <a:rPr lang="en-US" altLang="zh-CN" sz="2000" b="1" dirty="0">
                <a:solidFill>
                  <a:srgbClr val="FFFF00"/>
                </a:solidFill>
              </a:rPr>
              <a:t>!</a:t>
            </a:r>
            <a:r>
              <a:rPr lang="zh-CN" altLang="en-US" sz="2000" b="1" dirty="0">
                <a:solidFill>
                  <a:srgbClr val="FFFF00"/>
                </a:solidFill>
              </a:rPr>
              <a:t>”</a:t>
            </a:r>
            <a:r>
              <a:rPr lang="en-US" altLang="zh-CN" sz="2000" dirty="0">
                <a:solidFill>
                  <a:schemeClr val="bg1"/>
                </a:solidFill>
              </a:rPr>
              <a:t>  </a:t>
            </a:r>
            <a:r>
              <a:rPr lang="en-US" altLang="zh-CN" sz="2000" b="1" dirty="0">
                <a:solidFill>
                  <a:srgbClr val="FF0000"/>
                </a:solidFill>
              </a:rPr>
              <a:t>&gt;</a:t>
            </a:r>
            <a:r>
              <a:rPr lang="en-US" altLang="zh-CN" sz="2000" dirty="0">
                <a:solidFill>
                  <a:schemeClr val="bg1"/>
                </a:solidFill>
              </a:rPr>
              <a:t>  </a:t>
            </a:r>
            <a:r>
              <a:rPr lang="zh-CN" altLang="en-US" sz="2000" b="1" dirty="0">
                <a:solidFill>
                  <a:srgbClr val="FFFF00"/>
                </a:solidFill>
              </a:rPr>
              <a:t>“</a:t>
            </a:r>
            <a:r>
              <a:rPr lang="en-US" altLang="zh-CN" sz="2000" b="1" dirty="0">
                <a:solidFill>
                  <a:srgbClr val="FFFF00"/>
                </a:solidFill>
              </a:rPr>
              <a:t>$</a:t>
            </a:r>
            <a:r>
              <a:rPr lang="zh-CN" altLang="en-US" sz="2000" b="1" dirty="0">
                <a:solidFill>
                  <a:srgbClr val="FFFF00"/>
                </a:solidFill>
              </a:rPr>
              <a:t>”</a:t>
            </a:r>
            <a:r>
              <a:rPr lang="zh-CN" altLang="en-US" sz="2000" dirty="0">
                <a:solidFill>
                  <a:schemeClr val="bg1"/>
                </a:solidFill>
              </a:rPr>
              <a:t>  </a:t>
            </a:r>
            <a:r>
              <a:rPr lang="en-US" altLang="zh-CN" sz="2000" b="1" dirty="0">
                <a:solidFill>
                  <a:srgbClr val="FF0000"/>
                </a:solidFill>
              </a:rPr>
              <a:t>&gt;</a:t>
            </a:r>
            <a:r>
              <a:rPr lang="en-US" altLang="zh-CN" sz="2000" dirty="0">
                <a:solidFill>
                  <a:schemeClr val="bg1"/>
                </a:solidFill>
              </a:rPr>
              <a:t>  </a:t>
            </a:r>
            <a:r>
              <a:rPr lang="zh-CN" altLang="en-US" sz="2000" b="1" dirty="0">
                <a:solidFill>
                  <a:srgbClr val="FFFF00"/>
                </a:solidFill>
              </a:rPr>
              <a:t>“</a:t>
            </a:r>
            <a:r>
              <a:rPr lang="en-US" altLang="zh-CN" sz="2000" b="1" dirty="0">
                <a:solidFill>
                  <a:srgbClr val="FFFF00"/>
                </a:solidFill>
              </a:rPr>
              <a:t>*</a:t>
            </a:r>
            <a:r>
              <a:rPr lang="zh-CN" altLang="en-US" sz="2000" b="1" dirty="0">
                <a:solidFill>
                  <a:srgbClr val="FFFF00"/>
                </a:solidFill>
              </a:rPr>
              <a:t>”</a:t>
            </a:r>
            <a:r>
              <a:rPr lang="en-US" altLang="zh-CN" sz="2000" dirty="0">
                <a:solidFill>
                  <a:schemeClr val="bg1"/>
                </a:solidFill>
              </a:rPr>
              <a:t>  </a:t>
            </a:r>
            <a:r>
              <a:rPr lang="zh-CN" altLang="en-US" sz="2000" b="1" dirty="0">
                <a:solidFill>
                  <a:srgbClr val="FFFF00"/>
                </a:solidFill>
              </a:rPr>
              <a:t>“</a:t>
            </a:r>
            <a:r>
              <a:rPr lang="en-US" altLang="zh-CN" sz="2000" b="1" dirty="0">
                <a:solidFill>
                  <a:srgbClr val="FFFF00"/>
                </a:solidFill>
              </a:rPr>
              <a:t>/</a:t>
            </a:r>
            <a:r>
              <a:rPr lang="zh-CN" altLang="en-US" sz="2000" b="1" dirty="0">
                <a:solidFill>
                  <a:srgbClr val="FFFF00"/>
                </a:solidFill>
              </a:rPr>
              <a:t>” 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&gt;</a:t>
            </a:r>
            <a:r>
              <a:rPr lang="en-US" altLang="zh-CN" sz="2000" dirty="0">
                <a:solidFill>
                  <a:schemeClr val="bg1"/>
                </a:solidFill>
              </a:rPr>
              <a:t>  </a:t>
            </a:r>
            <a:r>
              <a:rPr lang="zh-CN" altLang="en-US" sz="2000" b="1" dirty="0">
                <a:solidFill>
                  <a:srgbClr val="FFFF00"/>
                </a:solidFill>
              </a:rPr>
              <a:t>“</a:t>
            </a:r>
            <a:r>
              <a:rPr lang="en-US" altLang="zh-CN" sz="2000" b="1" dirty="0">
                <a:solidFill>
                  <a:srgbClr val="FFFF00"/>
                </a:solidFill>
              </a:rPr>
              <a:t>+</a:t>
            </a:r>
            <a:r>
              <a:rPr lang="zh-CN" altLang="en-US" sz="2000" b="1" dirty="0">
                <a:solidFill>
                  <a:srgbClr val="FFFF00"/>
                </a:solidFill>
              </a:rPr>
              <a:t>”</a:t>
            </a:r>
            <a:r>
              <a:rPr lang="en-US" altLang="zh-CN" sz="2000" dirty="0">
                <a:solidFill>
                  <a:schemeClr val="bg1"/>
                </a:solidFill>
              </a:rPr>
              <a:t>  </a:t>
            </a:r>
            <a:r>
              <a:rPr lang="zh-CN" altLang="en-US" sz="2000" b="1" dirty="0">
                <a:solidFill>
                  <a:srgbClr val="FFFF00"/>
                </a:solidFill>
              </a:rPr>
              <a:t>“</a:t>
            </a:r>
            <a:r>
              <a:rPr lang="en-US" altLang="zh-CN" sz="2000" b="1" dirty="0">
                <a:solidFill>
                  <a:srgbClr val="FFFF00"/>
                </a:solidFill>
              </a:rPr>
              <a:t>-</a:t>
            </a:r>
            <a:r>
              <a:rPr lang="zh-CN" altLang="en-US" sz="2000" b="1" dirty="0">
                <a:solidFill>
                  <a:srgbClr val="FFFF00"/>
                </a:solidFill>
              </a:rPr>
              <a:t>” 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&gt;</a:t>
            </a:r>
            <a:r>
              <a:rPr lang="en-US" altLang="zh-CN" sz="2000" dirty="0">
                <a:solidFill>
                  <a:schemeClr val="bg1"/>
                </a:solidFill>
              </a:rPr>
              <a:t>  </a:t>
            </a:r>
            <a:r>
              <a:rPr lang="zh-CN" altLang="en-US" sz="2000" b="1" dirty="0">
                <a:solidFill>
                  <a:srgbClr val="FFFF00"/>
                </a:solidFill>
              </a:rPr>
              <a:t>“</a:t>
            </a:r>
            <a:r>
              <a:rPr lang="en-US" altLang="zh-CN" sz="2000" b="1" dirty="0">
                <a:solidFill>
                  <a:srgbClr val="FFFF00"/>
                </a:solidFill>
              </a:rPr>
              <a:t>(</a:t>
            </a:r>
            <a:r>
              <a:rPr lang="zh-CN" altLang="en-US" sz="2000" b="1" dirty="0">
                <a:solidFill>
                  <a:srgbClr val="FFFF00"/>
                </a:solidFill>
              </a:rPr>
              <a:t>”</a:t>
            </a:r>
            <a:r>
              <a:rPr lang="zh-CN" altLang="en-US" sz="2000" dirty="0">
                <a:solidFill>
                  <a:schemeClr val="bg1"/>
                </a:solidFill>
              </a:rPr>
              <a:t>  </a:t>
            </a:r>
            <a:r>
              <a:rPr lang="en-US" altLang="zh-CN" sz="2000" dirty="0">
                <a:solidFill>
                  <a:schemeClr val="bg1"/>
                </a:solidFill>
              </a:rPr>
              <a:t>  </a:t>
            </a:r>
            <a:r>
              <a:rPr lang="zh-CN" altLang="en-US" sz="2000" b="1" dirty="0">
                <a:solidFill>
                  <a:srgbClr val="FFFF00"/>
                </a:solidFill>
              </a:rPr>
              <a:t>“</a:t>
            </a:r>
            <a:r>
              <a:rPr lang="en-US" altLang="zh-CN" sz="2000" b="1" dirty="0">
                <a:solidFill>
                  <a:srgbClr val="FFFF00"/>
                </a:solidFill>
              </a:rPr>
              <a:t>)</a:t>
            </a:r>
            <a:r>
              <a:rPr lang="zh-CN" altLang="en-US" sz="2000" b="1" dirty="0">
                <a:solidFill>
                  <a:srgbClr val="FFFF00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968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5E6F523-CBC4-46E8-8155-36F040531534}"/>
              </a:ext>
            </a:extLst>
          </p:cNvPr>
          <p:cNvSpPr/>
          <p:nvPr/>
        </p:nvSpPr>
        <p:spPr>
          <a:xfrm>
            <a:off x="9665639" y="242545"/>
            <a:ext cx="231361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模块划分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83078D0-C8BF-443B-8552-966CED2E818F}"/>
              </a:ext>
            </a:extLst>
          </p:cNvPr>
          <p:cNvSpPr txBox="1"/>
          <p:nvPr/>
        </p:nvSpPr>
        <p:spPr>
          <a:xfrm>
            <a:off x="957356" y="713963"/>
            <a:ext cx="9751557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</a:rPr>
              <a:t>混合运算</a:t>
            </a:r>
            <a:endParaRPr lang="en-US" altLang="zh-CN" sz="4800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sz="3200" dirty="0">
                <a:solidFill>
                  <a:schemeClr val="bg1"/>
                </a:solidFill>
              </a:rPr>
              <a:t>后缀表达式：</a:t>
            </a:r>
            <a:endParaRPr lang="en-US" altLang="zh-CN" sz="3200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sz="2000" dirty="0">
                <a:solidFill>
                  <a:schemeClr val="bg1"/>
                </a:solidFill>
              </a:rPr>
              <a:t>2</a:t>
            </a:r>
            <a:r>
              <a:rPr lang="zh-CN" altLang="en-US" sz="2000" dirty="0">
                <a:solidFill>
                  <a:schemeClr val="bg1"/>
                </a:solidFill>
              </a:rPr>
              <a:t>、后缀表达式的求值</a:t>
            </a:r>
            <a:endParaRPr lang="en-US" altLang="zh-CN" sz="2000" dirty="0">
              <a:solidFill>
                <a:schemeClr val="bg1"/>
              </a:solidFill>
            </a:endParaRPr>
          </a:p>
          <a:p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     扫描后缀表达式，凡遇操作数则将之压进堆栈，遇双目运算符则从堆栈中弹出两个操作数进行该运算，遇单目运算符则从堆栈中弹出一个操作数进行该运算，将运算结果压栈，然后继续扫描，直到后缀表达式被扫描完毕为止，此时栈底元素即为该后缀表达式的值。</a:t>
            </a:r>
          </a:p>
        </p:txBody>
      </p:sp>
    </p:spTree>
    <p:extLst>
      <p:ext uri="{BB962C8B-B14F-4D97-AF65-F5344CB8AC3E}">
        <p14:creationId xmlns:p14="http://schemas.microsoft.com/office/powerpoint/2010/main" val="98059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2CB8BC9-0B8A-47D1-953A-B8E9E319C665}"/>
              </a:ext>
            </a:extLst>
          </p:cNvPr>
          <p:cNvGrpSpPr/>
          <p:nvPr/>
        </p:nvGrpSpPr>
        <p:grpSpPr>
          <a:xfrm>
            <a:off x="2565230" y="401626"/>
            <a:ext cx="6649302" cy="2559433"/>
            <a:chOff x="977900" y="1270000"/>
            <a:chExt cx="10172700" cy="382270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88B7830-D61D-42E4-83FA-E60F36008F45}"/>
                </a:ext>
              </a:extLst>
            </p:cNvPr>
            <p:cNvSpPr/>
            <p:nvPr/>
          </p:nvSpPr>
          <p:spPr>
            <a:xfrm>
              <a:off x="977900" y="1270000"/>
              <a:ext cx="10172700" cy="3822700"/>
            </a:xfrm>
            <a:prstGeom prst="rect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C70C408-90F6-48CD-89BB-19368BF0F068}"/>
                </a:ext>
              </a:extLst>
            </p:cNvPr>
            <p:cNvSpPr txBox="1"/>
            <p:nvPr/>
          </p:nvSpPr>
          <p:spPr>
            <a:xfrm>
              <a:off x="3731537" y="1970847"/>
              <a:ext cx="4665425" cy="1877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文悦古典明朝体 (非商业使用) W5" charset="-122"/>
                  <a:ea typeface="文悦古典明朝体 (非商业使用) W5" charset="-122"/>
                </a:rPr>
                <a:t>目 录</a:t>
              </a: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59A4CEEB-385D-48F3-8EB5-0CC18FF9A841}"/>
                </a:ext>
              </a:extLst>
            </p:cNvPr>
            <p:cNvCxnSpPr>
              <a:endCxn id="6" idx="1"/>
            </p:cNvCxnSpPr>
            <p:nvPr/>
          </p:nvCxnSpPr>
          <p:spPr>
            <a:xfrm flipH="1">
              <a:off x="977900" y="3181350"/>
              <a:ext cx="244157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FF7FEEDD-EABD-4470-A318-71DA846EB2A1}"/>
                </a:ext>
              </a:extLst>
            </p:cNvPr>
            <p:cNvCxnSpPr/>
            <p:nvPr/>
          </p:nvCxnSpPr>
          <p:spPr>
            <a:xfrm flipH="1">
              <a:off x="8709025" y="3181350"/>
              <a:ext cx="244157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7873EC6F-B9C9-41B0-AD0A-2457CC7C9F42}"/>
              </a:ext>
            </a:extLst>
          </p:cNvPr>
          <p:cNvSpPr txBox="1"/>
          <p:nvPr/>
        </p:nvSpPr>
        <p:spPr>
          <a:xfrm>
            <a:off x="4945328" y="3789219"/>
            <a:ext cx="2301343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2. </a:t>
            </a:r>
            <a:r>
              <a:rPr lang="zh-CN" altLang="en-US" sz="3200" dirty="0">
                <a:solidFill>
                  <a:schemeClr val="bg1"/>
                </a:solidFill>
              </a:rPr>
              <a:t>数据结构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CDE9383-B273-484D-9CAB-29D8A9AE461D}"/>
              </a:ext>
            </a:extLst>
          </p:cNvPr>
          <p:cNvSpPr txBox="1"/>
          <p:nvPr/>
        </p:nvSpPr>
        <p:spPr>
          <a:xfrm>
            <a:off x="1414558" y="3789219"/>
            <a:ext cx="2301343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1. </a:t>
            </a:r>
            <a:r>
              <a:rPr lang="zh-CN" altLang="en-US" sz="3200" dirty="0">
                <a:solidFill>
                  <a:schemeClr val="bg1"/>
                </a:solidFill>
              </a:rPr>
              <a:t>需求分析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57F9D8F-A0FF-4006-923B-9DC85128F8DD}"/>
              </a:ext>
            </a:extLst>
          </p:cNvPr>
          <p:cNvSpPr txBox="1"/>
          <p:nvPr/>
        </p:nvSpPr>
        <p:spPr>
          <a:xfrm>
            <a:off x="8476098" y="3789218"/>
            <a:ext cx="2301343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3. </a:t>
            </a:r>
            <a:r>
              <a:rPr lang="zh-CN" altLang="en-US" sz="3200" dirty="0">
                <a:solidFill>
                  <a:schemeClr val="bg1"/>
                </a:solidFill>
              </a:rPr>
              <a:t>模块划分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9DF4CB3-E5E5-4F7F-8FC8-F5B0BD38F4CB}"/>
              </a:ext>
            </a:extLst>
          </p:cNvPr>
          <p:cNvSpPr txBox="1"/>
          <p:nvPr/>
        </p:nvSpPr>
        <p:spPr>
          <a:xfrm>
            <a:off x="1414557" y="4909766"/>
            <a:ext cx="2301343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4. </a:t>
            </a:r>
            <a:r>
              <a:rPr lang="zh-CN" altLang="en-US" sz="3200" dirty="0">
                <a:solidFill>
                  <a:schemeClr val="bg1"/>
                </a:solidFill>
              </a:rPr>
              <a:t>功能函数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EA72CD7-A272-49F6-9A41-CC488E4C91FA}"/>
              </a:ext>
            </a:extLst>
          </p:cNvPr>
          <p:cNvSpPr txBox="1"/>
          <p:nvPr/>
        </p:nvSpPr>
        <p:spPr>
          <a:xfrm>
            <a:off x="4945328" y="4909766"/>
            <a:ext cx="2301343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5. </a:t>
            </a:r>
            <a:r>
              <a:rPr lang="zh-CN" altLang="en-US" sz="3200" dirty="0">
                <a:solidFill>
                  <a:schemeClr val="bg1"/>
                </a:solidFill>
              </a:rPr>
              <a:t>界面设计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670FBBC-6CD4-4993-B62B-F987E2C7D18E}"/>
              </a:ext>
            </a:extLst>
          </p:cNvPr>
          <p:cNvSpPr txBox="1"/>
          <p:nvPr/>
        </p:nvSpPr>
        <p:spPr>
          <a:xfrm>
            <a:off x="8476098" y="4909766"/>
            <a:ext cx="2301343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6. </a:t>
            </a:r>
            <a:r>
              <a:rPr lang="zh-CN" altLang="en-US" sz="3200" dirty="0">
                <a:solidFill>
                  <a:schemeClr val="bg1"/>
                </a:solidFill>
              </a:rPr>
              <a:t>拓展功能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5E6F523-CBC4-46E8-8155-36F040531534}"/>
              </a:ext>
            </a:extLst>
          </p:cNvPr>
          <p:cNvSpPr/>
          <p:nvPr/>
        </p:nvSpPr>
        <p:spPr>
          <a:xfrm>
            <a:off x="9665639" y="242545"/>
            <a:ext cx="231361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模块划分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83078D0-C8BF-443B-8552-966CED2E818F}"/>
              </a:ext>
            </a:extLst>
          </p:cNvPr>
          <p:cNvSpPr txBox="1"/>
          <p:nvPr/>
        </p:nvSpPr>
        <p:spPr>
          <a:xfrm>
            <a:off x="957356" y="713963"/>
            <a:ext cx="7622047" cy="3395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</a:rPr>
              <a:t>混合运算</a:t>
            </a:r>
            <a:endParaRPr lang="en-US" altLang="zh-CN" sz="4800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求导与定积分均利用公式：</a:t>
            </a:r>
            <a:endParaRPr lang="en-US" altLang="zh-CN" sz="2800" dirty="0">
              <a:solidFill>
                <a:schemeClr val="bg1"/>
              </a:solidFill>
            </a:endParaRPr>
          </a:p>
          <a:p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(</a:t>
            </a:r>
            <a:r>
              <a:rPr lang="en-US" altLang="zh-CN" sz="2800" dirty="0" err="1">
                <a:solidFill>
                  <a:schemeClr val="bg1"/>
                </a:solidFill>
              </a:rPr>
              <a:t>X</a:t>
            </a:r>
            <a:r>
              <a:rPr lang="en-US" altLang="zh-CN" sz="2800" baseline="30000" dirty="0" err="1">
                <a:solidFill>
                  <a:schemeClr val="bg1"/>
                </a:solidFill>
              </a:rPr>
              <a:t>n</a:t>
            </a:r>
            <a:r>
              <a:rPr lang="en-US" altLang="zh-CN" sz="2800" dirty="0">
                <a:solidFill>
                  <a:schemeClr val="bg1"/>
                </a:solidFill>
              </a:rPr>
              <a:t>)</a:t>
            </a:r>
            <a:r>
              <a:rPr lang="zh-CN" altLang="en-US" sz="2800" dirty="0">
                <a:solidFill>
                  <a:schemeClr val="bg1"/>
                </a:solidFill>
              </a:rPr>
              <a:t>！</a:t>
            </a:r>
            <a:r>
              <a:rPr lang="en-US" altLang="zh-CN" sz="2800" dirty="0">
                <a:solidFill>
                  <a:schemeClr val="bg1"/>
                </a:solidFill>
              </a:rPr>
              <a:t>= </a:t>
            </a:r>
            <a:r>
              <a:rPr lang="en-US" altLang="zh-CN" sz="2800" dirty="0" err="1">
                <a:solidFill>
                  <a:schemeClr val="bg1"/>
                </a:solidFill>
              </a:rPr>
              <a:t>nX</a:t>
            </a:r>
            <a:r>
              <a:rPr lang="en-US" altLang="zh-CN" sz="2800" baseline="30000" dirty="0">
                <a:solidFill>
                  <a:schemeClr val="bg1"/>
                </a:solidFill>
              </a:rPr>
              <a:t>(n-1)</a:t>
            </a:r>
          </a:p>
          <a:p>
            <a:endParaRPr lang="en-US" altLang="zh-CN" sz="2800" baseline="300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$[a, b] (</a:t>
            </a:r>
            <a:r>
              <a:rPr lang="en-US" altLang="zh-CN" sz="2800" dirty="0" err="1">
                <a:solidFill>
                  <a:schemeClr val="bg1"/>
                </a:solidFill>
              </a:rPr>
              <a:t>X</a:t>
            </a:r>
            <a:r>
              <a:rPr lang="en-US" altLang="zh-CN" sz="2800" baseline="30000" dirty="0" err="1">
                <a:solidFill>
                  <a:schemeClr val="bg1"/>
                </a:solidFill>
              </a:rPr>
              <a:t>n</a:t>
            </a:r>
            <a:r>
              <a:rPr lang="en-US" altLang="zh-CN" sz="2800" dirty="0">
                <a:solidFill>
                  <a:schemeClr val="bg1"/>
                </a:solidFill>
              </a:rPr>
              <a:t>) = (a</a:t>
            </a:r>
            <a:r>
              <a:rPr lang="en-US" altLang="zh-CN" sz="2800" baseline="30000" dirty="0">
                <a:solidFill>
                  <a:schemeClr val="bg1"/>
                </a:solidFill>
              </a:rPr>
              <a:t>n+1</a:t>
            </a:r>
            <a:r>
              <a:rPr lang="en-US" altLang="zh-CN" sz="2800" dirty="0">
                <a:solidFill>
                  <a:schemeClr val="bg1"/>
                </a:solidFill>
              </a:rPr>
              <a:t>)/n+1- (b</a:t>
            </a:r>
            <a:r>
              <a:rPr lang="en-US" altLang="zh-CN" sz="2800" baseline="30000" dirty="0">
                <a:solidFill>
                  <a:schemeClr val="bg1"/>
                </a:solidFill>
              </a:rPr>
              <a:t>n+1</a:t>
            </a:r>
            <a:r>
              <a:rPr lang="en-US" altLang="zh-CN" sz="2800" dirty="0">
                <a:solidFill>
                  <a:schemeClr val="bg1"/>
                </a:solidFill>
              </a:rPr>
              <a:t>)/n+1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363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5E6F523-CBC4-46E8-8155-36F040531534}"/>
              </a:ext>
            </a:extLst>
          </p:cNvPr>
          <p:cNvSpPr/>
          <p:nvPr/>
        </p:nvSpPr>
        <p:spPr>
          <a:xfrm>
            <a:off x="9665639" y="242545"/>
            <a:ext cx="231361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模块划分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83078D0-C8BF-443B-8552-966CED2E818F}"/>
              </a:ext>
            </a:extLst>
          </p:cNvPr>
          <p:cNvSpPr txBox="1"/>
          <p:nvPr/>
        </p:nvSpPr>
        <p:spPr>
          <a:xfrm>
            <a:off x="957357" y="713963"/>
            <a:ext cx="870828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</a:rPr>
              <a:t>求逆</a:t>
            </a:r>
            <a:endParaRPr lang="en-US" altLang="zh-CN" sz="4800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调用</a:t>
            </a:r>
            <a:r>
              <a:rPr lang="en-US" altLang="zh-CN" sz="2400" dirty="0" err="1">
                <a:solidFill>
                  <a:schemeClr val="bg1"/>
                </a:solidFill>
              </a:rPr>
              <a:t>inverse_operation</a:t>
            </a:r>
            <a:r>
              <a:rPr lang="en-US" altLang="zh-CN" sz="2400" dirty="0">
                <a:solidFill>
                  <a:schemeClr val="bg1"/>
                </a:solidFill>
              </a:rPr>
              <a:t>()</a:t>
            </a:r>
            <a:r>
              <a:rPr lang="zh-CN" altLang="en-US" sz="2400" dirty="0">
                <a:solidFill>
                  <a:schemeClr val="bg1"/>
                </a:solidFill>
              </a:rPr>
              <a:t>函数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先判断多项式是否存在，若不存在，则输出提示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分为狭义求逆和广义求逆：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狭义求逆：</a:t>
            </a:r>
            <a:r>
              <a:rPr lang="en-US" altLang="zh-CN" sz="2400" dirty="0">
                <a:solidFill>
                  <a:schemeClr val="bg1"/>
                </a:solidFill>
              </a:rPr>
              <a:t>F(x)*G(x) ≡ 1 (mod </a:t>
            </a:r>
            <a:r>
              <a:rPr lang="en-US" altLang="zh-CN" sz="2400" dirty="0" err="1">
                <a:solidFill>
                  <a:schemeClr val="bg1"/>
                </a:solidFill>
              </a:rPr>
              <a:t>x^n</a:t>
            </a:r>
            <a:r>
              <a:rPr lang="en-US" altLang="zh-CN" sz="2400" dirty="0">
                <a:solidFill>
                  <a:schemeClr val="bg1"/>
                </a:solidFill>
              </a:rPr>
              <a:t>), n</a:t>
            </a:r>
            <a:r>
              <a:rPr lang="zh-CN" altLang="en-US" sz="2400" dirty="0">
                <a:solidFill>
                  <a:schemeClr val="bg1"/>
                </a:solidFill>
              </a:rPr>
              <a:t>为</a:t>
            </a:r>
            <a:r>
              <a:rPr lang="en-US" altLang="zh-CN" sz="2400" dirty="0">
                <a:solidFill>
                  <a:schemeClr val="bg1"/>
                </a:solidFill>
              </a:rPr>
              <a:t>F(x)</a:t>
            </a:r>
            <a:r>
              <a:rPr lang="zh-CN" altLang="en-US" sz="2400" dirty="0">
                <a:solidFill>
                  <a:schemeClr val="bg1"/>
                </a:solidFill>
              </a:rPr>
              <a:t>最高项次数加一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广义求逆：</a:t>
            </a:r>
            <a:r>
              <a:rPr lang="en-US" altLang="zh-CN" sz="2400" dirty="0">
                <a:solidFill>
                  <a:schemeClr val="bg1"/>
                </a:solidFill>
              </a:rPr>
              <a:t>F(x)*G(x) ≡ 1 (mod </a:t>
            </a:r>
            <a:r>
              <a:rPr lang="en-US" altLang="zh-CN" sz="2400" dirty="0" err="1">
                <a:solidFill>
                  <a:schemeClr val="bg1"/>
                </a:solidFill>
              </a:rPr>
              <a:t>x^m</a:t>
            </a:r>
            <a:r>
              <a:rPr lang="en-US" altLang="zh-CN" sz="2400" dirty="0">
                <a:solidFill>
                  <a:schemeClr val="bg1"/>
                </a:solidFill>
              </a:rPr>
              <a:t>), m</a:t>
            </a:r>
            <a:r>
              <a:rPr lang="zh-CN" altLang="en-US" sz="2400" dirty="0">
                <a:solidFill>
                  <a:schemeClr val="bg1"/>
                </a:solidFill>
              </a:rPr>
              <a:t>为任意正整数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采用倍增法，以提高效率，效率高于</a:t>
            </a:r>
            <a:r>
              <a:rPr lang="en-US" altLang="zh-CN" sz="2400" dirty="0">
                <a:solidFill>
                  <a:schemeClr val="bg1"/>
                </a:solidFill>
              </a:rPr>
              <a:t>FFT</a:t>
            </a:r>
            <a:r>
              <a:rPr lang="zh-CN" altLang="en-US" sz="2400" dirty="0">
                <a:solidFill>
                  <a:schemeClr val="bg1"/>
                </a:solidFill>
              </a:rPr>
              <a:t>分治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时间复杂度：</a:t>
            </a:r>
            <a:r>
              <a:rPr lang="en-US" altLang="zh-CN" sz="2400" dirty="0">
                <a:solidFill>
                  <a:schemeClr val="bg1"/>
                </a:solidFill>
              </a:rPr>
              <a:t>o(</a:t>
            </a:r>
            <a:r>
              <a:rPr lang="en-US" altLang="zh-CN" sz="2400" dirty="0" err="1">
                <a:solidFill>
                  <a:schemeClr val="bg1"/>
                </a:solidFill>
              </a:rPr>
              <a:t>nlogn</a:t>
            </a:r>
            <a:r>
              <a:rPr lang="en-US" altLang="zh-CN" sz="2400" dirty="0">
                <a:solidFill>
                  <a:schemeClr val="bg1"/>
                </a:solidFill>
              </a:rPr>
              <a:t>) &lt; o(nlog²n)</a:t>
            </a: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常数项不能为</a:t>
            </a:r>
            <a:r>
              <a:rPr lang="en-US" altLang="zh-CN" sz="2400" dirty="0">
                <a:solidFill>
                  <a:schemeClr val="bg1"/>
                </a:solidFill>
              </a:rPr>
              <a:t>0</a:t>
            </a:r>
            <a:r>
              <a:rPr lang="zh-CN" altLang="en-US" sz="2400" dirty="0">
                <a:solidFill>
                  <a:schemeClr val="bg1"/>
                </a:solidFill>
              </a:rPr>
              <a:t>，否则输出提示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684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5E6F523-CBC4-46E8-8155-36F040531534}"/>
              </a:ext>
            </a:extLst>
          </p:cNvPr>
          <p:cNvSpPr/>
          <p:nvPr/>
        </p:nvSpPr>
        <p:spPr>
          <a:xfrm>
            <a:off x="9665639" y="242545"/>
            <a:ext cx="231361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模块划分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83078D0-C8BF-443B-8552-966CED2E818F}"/>
              </a:ext>
            </a:extLst>
          </p:cNvPr>
          <p:cNvSpPr txBox="1"/>
          <p:nvPr/>
        </p:nvSpPr>
        <p:spPr>
          <a:xfrm>
            <a:off x="957357" y="713963"/>
            <a:ext cx="7014494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</a:rPr>
              <a:t>求逆</a:t>
            </a:r>
            <a:endParaRPr lang="en-US" altLang="zh-CN" sz="4800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sz="3200" dirty="0">
                <a:solidFill>
                  <a:schemeClr val="bg1"/>
                </a:solidFill>
              </a:rPr>
              <a:t>倍增法：</a:t>
            </a:r>
            <a:endParaRPr lang="en-US" altLang="zh-CN" sz="3200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A6AD3C-0AF5-4495-80B2-968515E32F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463" y="1123229"/>
            <a:ext cx="7153327" cy="52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23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5E6F523-CBC4-46E8-8155-36F040531534}"/>
              </a:ext>
            </a:extLst>
          </p:cNvPr>
          <p:cNvSpPr/>
          <p:nvPr/>
        </p:nvSpPr>
        <p:spPr>
          <a:xfrm>
            <a:off x="9665639" y="242545"/>
            <a:ext cx="231361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模块划分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83078D0-C8BF-443B-8552-966CED2E818F}"/>
              </a:ext>
            </a:extLst>
          </p:cNvPr>
          <p:cNvSpPr txBox="1"/>
          <p:nvPr/>
        </p:nvSpPr>
        <p:spPr>
          <a:xfrm>
            <a:off x="957357" y="713963"/>
            <a:ext cx="7014494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</a:rPr>
              <a:t>求逆</a:t>
            </a:r>
            <a:endParaRPr lang="en-US" altLang="zh-CN" sz="4800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sz="3200" dirty="0">
                <a:solidFill>
                  <a:schemeClr val="bg1"/>
                </a:solidFill>
              </a:rPr>
              <a:t>倍增法：</a:t>
            </a:r>
            <a:endParaRPr lang="en-US" altLang="zh-CN" sz="3200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306CAD-88FD-4FD4-8BAF-040C7D403A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42" y="1548629"/>
            <a:ext cx="7148565" cy="389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0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5E6F523-CBC4-46E8-8155-36F040531534}"/>
              </a:ext>
            </a:extLst>
          </p:cNvPr>
          <p:cNvSpPr/>
          <p:nvPr/>
        </p:nvSpPr>
        <p:spPr>
          <a:xfrm>
            <a:off x="9665639" y="242545"/>
            <a:ext cx="231361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模块划分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83078D0-C8BF-443B-8552-966CED2E818F}"/>
              </a:ext>
            </a:extLst>
          </p:cNvPr>
          <p:cNvSpPr txBox="1"/>
          <p:nvPr/>
        </p:nvSpPr>
        <p:spPr>
          <a:xfrm>
            <a:off x="957357" y="713963"/>
            <a:ext cx="701449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</a:rPr>
              <a:t>除法</a:t>
            </a:r>
            <a:r>
              <a:rPr lang="en-US" altLang="zh-CN" sz="4800" dirty="0">
                <a:solidFill>
                  <a:schemeClr val="bg1"/>
                </a:solidFill>
              </a:rPr>
              <a:t>/</a:t>
            </a:r>
            <a:r>
              <a:rPr lang="zh-CN" altLang="en-US" sz="4800" dirty="0">
                <a:solidFill>
                  <a:schemeClr val="bg1"/>
                </a:solidFill>
              </a:rPr>
              <a:t>取模</a:t>
            </a:r>
            <a:endParaRPr lang="en-US" altLang="zh-CN" sz="4800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调用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divide_operation</a:t>
            </a:r>
            <a:r>
              <a:rPr lang="en-US" altLang="zh-CN" sz="2400" dirty="0">
                <a:solidFill>
                  <a:schemeClr val="bg1"/>
                </a:solidFill>
              </a:rPr>
              <a:t>()</a:t>
            </a:r>
            <a:r>
              <a:rPr lang="zh-CN" altLang="en-US" sz="2400" dirty="0">
                <a:solidFill>
                  <a:schemeClr val="bg1"/>
                </a:solidFill>
              </a:rPr>
              <a:t>函数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先判断多项式是否存在，若不存在，则输出提示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转化为广义求逆和系数反转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除数不能为</a:t>
            </a:r>
            <a:r>
              <a:rPr lang="en-US" altLang="zh-CN" sz="2400" dirty="0">
                <a:solidFill>
                  <a:schemeClr val="bg1"/>
                </a:solidFill>
              </a:rPr>
              <a:t>0</a:t>
            </a:r>
            <a:r>
              <a:rPr lang="zh-CN" altLang="en-US" sz="2400" dirty="0">
                <a:solidFill>
                  <a:schemeClr val="bg1"/>
                </a:solidFill>
              </a:rPr>
              <a:t>，否则输出提示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（实际上已经禁止输入等于</a:t>
            </a:r>
            <a:r>
              <a:rPr lang="en-US" altLang="zh-CN" sz="2400" dirty="0">
                <a:solidFill>
                  <a:schemeClr val="bg1"/>
                </a:solidFill>
              </a:rPr>
              <a:t>0</a:t>
            </a:r>
            <a:r>
              <a:rPr lang="zh-CN" altLang="en-US" sz="2400" dirty="0">
                <a:solidFill>
                  <a:schemeClr val="bg1"/>
                </a:solidFill>
              </a:rPr>
              <a:t>的多项式）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06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5E6F523-CBC4-46E8-8155-36F040531534}"/>
              </a:ext>
            </a:extLst>
          </p:cNvPr>
          <p:cNvSpPr/>
          <p:nvPr/>
        </p:nvSpPr>
        <p:spPr>
          <a:xfrm>
            <a:off x="9665639" y="242545"/>
            <a:ext cx="231361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模块划分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83078D0-C8BF-443B-8552-966CED2E818F}"/>
              </a:ext>
            </a:extLst>
          </p:cNvPr>
          <p:cNvSpPr txBox="1"/>
          <p:nvPr/>
        </p:nvSpPr>
        <p:spPr>
          <a:xfrm>
            <a:off x="957357" y="713963"/>
            <a:ext cx="70144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</a:rPr>
              <a:t>除法</a:t>
            </a:r>
            <a:r>
              <a:rPr lang="en-US" altLang="zh-CN" sz="4800" dirty="0">
                <a:solidFill>
                  <a:schemeClr val="bg1"/>
                </a:solidFill>
              </a:rPr>
              <a:t>/</a:t>
            </a:r>
            <a:r>
              <a:rPr lang="zh-CN" altLang="en-US" sz="4800" dirty="0">
                <a:solidFill>
                  <a:schemeClr val="bg1"/>
                </a:solidFill>
              </a:rPr>
              <a:t>取模</a:t>
            </a:r>
            <a:endParaRPr lang="en-US" altLang="zh-CN" sz="48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转化为广义求逆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和系数反转：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462496-EA94-4FE1-A166-8849055731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287" y="1146115"/>
            <a:ext cx="7077127" cy="493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7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5E6F523-CBC4-46E8-8155-36F040531534}"/>
              </a:ext>
            </a:extLst>
          </p:cNvPr>
          <p:cNvSpPr/>
          <p:nvPr/>
        </p:nvSpPr>
        <p:spPr>
          <a:xfrm>
            <a:off x="9665639" y="242545"/>
            <a:ext cx="231361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模块划分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83078D0-C8BF-443B-8552-966CED2E818F}"/>
              </a:ext>
            </a:extLst>
          </p:cNvPr>
          <p:cNvSpPr txBox="1"/>
          <p:nvPr/>
        </p:nvSpPr>
        <p:spPr>
          <a:xfrm>
            <a:off x="957357" y="713963"/>
            <a:ext cx="70144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</a:rPr>
              <a:t>除法</a:t>
            </a:r>
            <a:r>
              <a:rPr lang="en-US" altLang="zh-CN" sz="4800" dirty="0">
                <a:solidFill>
                  <a:schemeClr val="bg1"/>
                </a:solidFill>
              </a:rPr>
              <a:t>/</a:t>
            </a:r>
            <a:r>
              <a:rPr lang="zh-CN" altLang="en-US" sz="4800" dirty="0">
                <a:solidFill>
                  <a:schemeClr val="bg1"/>
                </a:solidFill>
              </a:rPr>
              <a:t>取模</a:t>
            </a:r>
            <a:endParaRPr lang="en-US" altLang="zh-CN" sz="48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转化为广义求逆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和系数反转：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0D5740-E78C-4DC9-98D1-0D938054D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229" y="1028264"/>
            <a:ext cx="7010451" cy="564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5E6F523-CBC4-46E8-8155-36F040531534}"/>
              </a:ext>
            </a:extLst>
          </p:cNvPr>
          <p:cNvSpPr/>
          <p:nvPr/>
        </p:nvSpPr>
        <p:spPr>
          <a:xfrm>
            <a:off x="9665639" y="242545"/>
            <a:ext cx="231361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模块划分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83078D0-C8BF-443B-8552-966CED2E818F}"/>
              </a:ext>
            </a:extLst>
          </p:cNvPr>
          <p:cNvSpPr txBox="1"/>
          <p:nvPr/>
        </p:nvSpPr>
        <p:spPr>
          <a:xfrm>
            <a:off x="957357" y="713963"/>
            <a:ext cx="701449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</a:rPr>
              <a:t>求根</a:t>
            </a:r>
            <a:endParaRPr lang="en-US" altLang="zh-CN" sz="4800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调用</a:t>
            </a:r>
            <a:r>
              <a:rPr lang="en-US" altLang="zh-CN" sz="2400" dirty="0" err="1">
                <a:solidFill>
                  <a:schemeClr val="bg1"/>
                </a:solidFill>
              </a:rPr>
              <a:t>root_extract</a:t>
            </a:r>
            <a:r>
              <a:rPr lang="en-US" altLang="zh-CN" sz="2400" dirty="0">
                <a:solidFill>
                  <a:schemeClr val="bg1"/>
                </a:solidFill>
              </a:rPr>
              <a:t>()</a:t>
            </a:r>
            <a:r>
              <a:rPr lang="zh-CN" altLang="en-US" sz="2400" dirty="0">
                <a:solidFill>
                  <a:schemeClr val="bg1"/>
                </a:solidFill>
              </a:rPr>
              <a:t>函数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考虑牛顿迭代法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D3D0FE-13B2-4087-8B13-BB613739F9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849" y="1190829"/>
            <a:ext cx="7220003" cy="528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47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5E6F523-CBC4-46E8-8155-36F040531534}"/>
              </a:ext>
            </a:extLst>
          </p:cNvPr>
          <p:cNvSpPr/>
          <p:nvPr/>
        </p:nvSpPr>
        <p:spPr>
          <a:xfrm>
            <a:off x="9665639" y="242545"/>
            <a:ext cx="231361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模块划分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83078D0-C8BF-443B-8552-966CED2E818F}"/>
              </a:ext>
            </a:extLst>
          </p:cNvPr>
          <p:cNvSpPr txBox="1"/>
          <p:nvPr/>
        </p:nvSpPr>
        <p:spPr>
          <a:xfrm>
            <a:off x="957356" y="713963"/>
            <a:ext cx="9407889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</a:rPr>
              <a:t>输出</a:t>
            </a:r>
            <a:endParaRPr lang="en-US" altLang="zh-CN" sz="4800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调用</a:t>
            </a:r>
            <a:r>
              <a:rPr lang="en-US" altLang="zh-CN" sz="2400" dirty="0" err="1">
                <a:solidFill>
                  <a:schemeClr val="bg1"/>
                </a:solidFill>
              </a:rPr>
              <a:t>polynomial_check</a:t>
            </a:r>
            <a:r>
              <a:rPr lang="en-US" altLang="zh-CN" sz="2400" dirty="0">
                <a:solidFill>
                  <a:schemeClr val="bg1"/>
                </a:solidFill>
              </a:rPr>
              <a:t>()</a:t>
            </a:r>
            <a:r>
              <a:rPr lang="zh-CN" altLang="en-US" sz="2400" dirty="0">
                <a:solidFill>
                  <a:schemeClr val="bg1"/>
                </a:solidFill>
              </a:rPr>
              <a:t>函数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可输出单个多项式，也可输出所有多项式（便于查看大量多项式）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遍历储存多项式的</a:t>
            </a:r>
            <a:r>
              <a:rPr lang="en-US" altLang="zh-CN" sz="2400" dirty="0">
                <a:solidFill>
                  <a:schemeClr val="bg1"/>
                </a:solidFill>
              </a:rPr>
              <a:t>vector</a:t>
            </a: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若输入的多项式名存在，则输出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若不存在，则输出提示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54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6494D224-DD40-46BA-9815-A32157AAE662}"/>
              </a:ext>
            </a:extLst>
          </p:cNvPr>
          <p:cNvGrpSpPr/>
          <p:nvPr/>
        </p:nvGrpSpPr>
        <p:grpSpPr>
          <a:xfrm>
            <a:off x="8426442" y="1136607"/>
            <a:ext cx="2851782" cy="3124197"/>
            <a:chOff x="1988820" y="1866899"/>
            <a:chExt cx="2851782" cy="3124197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E5A0F506-6F8B-4EE7-BA31-7ABEA1A418CE}"/>
                </a:ext>
              </a:extLst>
            </p:cNvPr>
            <p:cNvGrpSpPr/>
            <p:nvPr/>
          </p:nvGrpSpPr>
          <p:grpSpPr>
            <a:xfrm>
              <a:off x="1988820" y="1866899"/>
              <a:ext cx="2569845" cy="3124197"/>
              <a:chOff x="1817370" y="1828801"/>
              <a:chExt cx="2569845" cy="3124197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34AFC8B-9DB4-456C-AA81-0CA68A350A80}"/>
                  </a:ext>
                </a:extLst>
              </p:cNvPr>
              <p:cNvSpPr/>
              <p:nvPr/>
            </p:nvSpPr>
            <p:spPr>
              <a:xfrm>
                <a:off x="1819275" y="1828801"/>
                <a:ext cx="2514600" cy="1143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0C569CE-B07D-415B-874A-0DDD442711FA}"/>
                  </a:ext>
                </a:extLst>
              </p:cNvPr>
              <p:cNvSpPr/>
              <p:nvPr/>
            </p:nvSpPr>
            <p:spPr>
              <a:xfrm rot="5400000">
                <a:off x="352425" y="3369943"/>
                <a:ext cx="3047999" cy="11811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8FCFF50-5CCB-4CEC-9A86-721804F14BDE}"/>
                  </a:ext>
                </a:extLst>
              </p:cNvPr>
              <p:cNvSpPr/>
              <p:nvPr/>
            </p:nvSpPr>
            <p:spPr>
              <a:xfrm>
                <a:off x="1872615" y="4838698"/>
                <a:ext cx="2514600" cy="1143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82C75B9-7DA7-4049-9EA4-17C3032F24AC}"/>
                  </a:ext>
                </a:extLst>
              </p:cNvPr>
              <p:cNvSpPr/>
              <p:nvPr/>
            </p:nvSpPr>
            <p:spPr>
              <a:xfrm rot="5400000">
                <a:off x="3594734" y="2506982"/>
                <a:ext cx="1470662" cy="11430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869DDBF-7668-4FB7-9F75-7EB3936B187B}"/>
                  </a:ext>
                </a:extLst>
              </p:cNvPr>
              <p:cNvSpPr/>
              <p:nvPr/>
            </p:nvSpPr>
            <p:spPr>
              <a:xfrm rot="5400000">
                <a:off x="4070986" y="4636769"/>
                <a:ext cx="518155" cy="11430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C0D0221-358B-4C01-9870-D9E4649CD9DE}"/>
                </a:ext>
              </a:extLst>
            </p:cNvPr>
            <p:cNvSpPr txBox="1"/>
            <p:nvPr/>
          </p:nvSpPr>
          <p:spPr>
            <a:xfrm>
              <a:off x="2106930" y="2164615"/>
              <a:ext cx="273367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spc="600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界面设计</a:t>
              </a:r>
              <a:endParaRPr lang="en-US" altLang="zh-CN" sz="7200" spc="6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2606E36-7E1E-4BF1-8EA8-AD22D0B61862}"/>
              </a:ext>
            </a:extLst>
          </p:cNvPr>
          <p:cNvGrpSpPr/>
          <p:nvPr/>
        </p:nvGrpSpPr>
        <p:grpSpPr>
          <a:xfrm>
            <a:off x="1988820" y="1866899"/>
            <a:ext cx="2851782" cy="3124197"/>
            <a:chOff x="1988820" y="1866899"/>
            <a:chExt cx="2851782" cy="3124197"/>
          </a:xfrm>
        </p:grpSpPr>
        <p:grpSp>
          <p:nvGrpSpPr>
            <p:cNvPr id="10" name="组合 9"/>
            <p:cNvGrpSpPr/>
            <p:nvPr/>
          </p:nvGrpSpPr>
          <p:grpSpPr>
            <a:xfrm>
              <a:off x="1988820" y="1866899"/>
              <a:ext cx="2569845" cy="3124197"/>
              <a:chOff x="1817370" y="1828801"/>
              <a:chExt cx="2569845" cy="3124197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819275" y="1828801"/>
                <a:ext cx="2514600" cy="114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 rot="5400000">
                <a:off x="352425" y="3369943"/>
                <a:ext cx="3047999" cy="1181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1872615" y="4838698"/>
                <a:ext cx="2514600" cy="114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 rot="5400000">
                <a:off x="3594734" y="2506982"/>
                <a:ext cx="1470662" cy="1143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 rot="5400000">
                <a:off x="4070986" y="4636769"/>
                <a:ext cx="518155" cy="1143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2106930" y="2164615"/>
              <a:ext cx="273367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</a:t>
              </a:r>
              <a:endParaRPr lang="en-US" altLang="zh-CN" sz="7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72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7C6084D-716A-4430-B265-62BF32BCC24E}"/>
              </a:ext>
            </a:extLst>
          </p:cNvPr>
          <p:cNvSpPr/>
          <p:nvPr/>
        </p:nvSpPr>
        <p:spPr>
          <a:xfrm>
            <a:off x="9665639" y="242545"/>
            <a:ext cx="231361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界面设计</a:t>
            </a:r>
            <a:endParaRPr lang="zh-CN" altLang="en-US" sz="40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9E69E74-F52E-489C-AB87-6A15493047B2}"/>
              </a:ext>
            </a:extLst>
          </p:cNvPr>
          <p:cNvSpPr txBox="1"/>
          <p:nvPr/>
        </p:nvSpPr>
        <p:spPr>
          <a:xfrm>
            <a:off x="1638555" y="950431"/>
            <a:ext cx="4283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主界面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5861BB-503D-4A14-9390-048E424DC0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81" y="2234778"/>
            <a:ext cx="10236237" cy="1443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>
            <a:off x="2209800" y="1917700"/>
            <a:ext cx="0" cy="15802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A499EF88-7169-42BA-816B-E5BE6A426BAC}"/>
              </a:ext>
            </a:extLst>
          </p:cNvPr>
          <p:cNvGrpSpPr/>
          <p:nvPr/>
        </p:nvGrpSpPr>
        <p:grpSpPr>
          <a:xfrm>
            <a:off x="1013051" y="1375947"/>
            <a:ext cx="2851782" cy="3124197"/>
            <a:chOff x="1988820" y="1866899"/>
            <a:chExt cx="2851782" cy="3124197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A3444269-6A0C-455E-8599-0E3019625FFB}"/>
                </a:ext>
              </a:extLst>
            </p:cNvPr>
            <p:cNvGrpSpPr/>
            <p:nvPr/>
          </p:nvGrpSpPr>
          <p:grpSpPr>
            <a:xfrm>
              <a:off x="1988820" y="1866899"/>
              <a:ext cx="2569845" cy="3124197"/>
              <a:chOff x="1817370" y="1828801"/>
              <a:chExt cx="2569845" cy="3124197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931B093-049A-4895-A7CB-6FE6C6296A78}"/>
                  </a:ext>
                </a:extLst>
              </p:cNvPr>
              <p:cNvSpPr/>
              <p:nvPr/>
            </p:nvSpPr>
            <p:spPr>
              <a:xfrm>
                <a:off x="1819275" y="1828801"/>
                <a:ext cx="2514600" cy="1143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8C179BFA-8E70-4F43-8295-A66E9D3DF282}"/>
                  </a:ext>
                </a:extLst>
              </p:cNvPr>
              <p:cNvSpPr/>
              <p:nvPr/>
            </p:nvSpPr>
            <p:spPr>
              <a:xfrm rot="5400000">
                <a:off x="352425" y="3369943"/>
                <a:ext cx="3047999" cy="11811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33EEA3D3-DFC2-499F-B512-F9DC051B2909}"/>
                  </a:ext>
                </a:extLst>
              </p:cNvPr>
              <p:cNvSpPr/>
              <p:nvPr/>
            </p:nvSpPr>
            <p:spPr>
              <a:xfrm>
                <a:off x="1872615" y="4838698"/>
                <a:ext cx="2514600" cy="1143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C2325557-A1E9-4E0F-8E65-E987E1F65BDB}"/>
                  </a:ext>
                </a:extLst>
              </p:cNvPr>
              <p:cNvSpPr/>
              <p:nvPr/>
            </p:nvSpPr>
            <p:spPr>
              <a:xfrm rot="5400000">
                <a:off x="3594734" y="2506982"/>
                <a:ext cx="1470662" cy="11430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B4FD6EC2-A32D-4A44-9E44-20D5FD04A5E1}"/>
                  </a:ext>
                </a:extLst>
              </p:cNvPr>
              <p:cNvSpPr/>
              <p:nvPr/>
            </p:nvSpPr>
            <p:spPr>
              <a:xfrm rot="5400000">
                <a:off x="4070986" y="4636769"/>
                <a:ext cx="518155" cy="11430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4D54133-9707-431E-A1AA-D95B7366BB89}"/>
                </a:ext>
              </a:extLst>
            </p:cNvPr>
            <p:cNvSpPr txBox="1"/>
            <p:nvPr/>
          </p:nvSpPr>
          <p:spPr>
            <a:xfrm>
              <a:off x="2106930" y="2164615"/>
              <a:ext cx="273367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spc="600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拓展功能</a:t>
              </a:r>
              <a:endParaRPr lang="en-US" altLang="zh-CN" sz="7200" spc="6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E4B5EDB-E978-4BFF-A304-48A9B7FCA616}"/>
              </a:ext>
            </a:extLst>
          </p:cNvPr>
          <p:cNvSpPr txBox="1"/>
          <p:nvPr/>
        </p:nvSpPr>
        <p:spPr>
          <a:xfrm>
            <a:off x="728247" y="950431"/>
            <a:ext cx="82234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1</a:t>
            </a:r>
            <a:r>
              <a:rPr lang="zh-CN" altLang="en-US" sz="2400" dirty="0">
                <a:solidFill>
                  <a:srgbClr val="FF0000"/>
                </a:solidFill>
              </a:rPr>
              <a:t>、混合计算减法和除法</a:t>
            </a:r>
          </a:p>
          <a:p>
            <a:r>
              <a:rPr lang="en-US" altLang="zh-CN" sz="2400" dirty="0"/>
              <a:t>2</a:t>
            </a:r>
            <a:r>
              <a:rPr lang="zh-CN" altLang="en-US" sz="2400" dirty="0"/>
              <a:t>、混合计算中出现常数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3</a:t>
            </a:r>
            <a:r>
              <a:rPr lang="zh-CN" altLang="en-US" sz="2400" dirty="0">
                <a:solidFill>
                  <a:srgbClr val="FF0000"/>
                </a:solidFill>
              </a:rPr>
              <a:t>、除法</a:t>
            </a:r>
            <a:r>
              <a:rPr lang="en-US" altLang="zh-CN" sz="2400" dirty="0">
                <a:solidFill>
                  <a:srgbClr val="FF0000"/>
                </a:solidFill>
              </a:rPr>
              <a:t>/</a:t>
            </a:r>
            <a:r>
              <a:rPr lang="zh-CN" altLang="en-US" sz="2400" dirty="0">
                <a:solidFill>
                  <a:srgbClr val="FF0000"/>
                </a:solidFill>
              </a:rPr>
              <a:t>取模，转化为求逆和反转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4</a:t>
            </a:r>
            <a:r>
              <a:rPr lang="zh-CN" altLang="en-US" sz="2400" dirty="0">
                <a:solidFill>
                  <a:srgbClr val="FF0000"/>
                </a:solidFill>
              </a:rPr>
              <a:t>、求逆，使用倍增法，效率高于</a:t>
            </a:r>
            <a:r>
              <a:rPr lang="en-US" altLang="zh-CN" sz="2400" dirty="0">
                <a:solidFill>
                  <a:srgbClr val="FF0000"/>
                </a:solidFill>
              </a:rPr>
              <a:t>FFT</a:t>
            </a:r>
            <a:r>
              <a:rPr lang="zh-CN" altLang="en-US" sz="2400" dirty="0">
                <a:solidFill>
                  <a:srgbClr val="FF0000"/>
                </a:solidFill>
              </a:rPr>
              <a:t>分治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5</a:t>
            </a:r>
            <a:r>
              <a:rPr lang="zh-CN" altLang="en-US" sz="2400" dirty="0">
                <a:solidFill>
                  <a:srgbClr val="FF0000"/>
                </a:solidFill>
              </a:rPr>
              <a:t>、求根，使用牛顿迭代法</a:t>
            </a:r>
          </a:p>
          <a:p>
            <a:r>
              <a:rPr lang="en-US" altLang="zh-CN" sz="2400" dirty="0"/>
              <a:t>6</a:t>
            </a:r>
            <a:r>
              <a:rPr lang="zh-CN" altLang="en-US" sz="2400" dirty="0"/>
              <a:t>、每处都可以返回上一级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7</a:t>
            </a:r>
            <a:r>
              <a:rPr lang="zh-CN" altLang="en-US" sz="2400" dirty="0">
                <a:solidFill>
                  <a:srgbClr val="FF0000"/>
                </a:solidFill>
              </a:rPr>
              <a:t>、查看单个</a:t>
            </a:r>
            <a:r>
              <a:rPr lang="en-US" altLang="zh-CN" sz="2400" dirty="0">
                <a:solidFill>
                  <a:srgbClr val="FF0000"/>
                </a:solidFill>
              </a:rPr>
              <a:t>/</a:t>
            </a:r>
            <a:r>
              <a:rPr lang="zh-CN" altLang="en-US" sz="2400" dirty="0">
                <a:solidFill>
                  <a:srgbClr val="FF0000"/>
                </a:solidFill>
              </a:rPr>
              <a:t>所有多项式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8</a:t>
            </a:r>
            <a:r>
              <a:rPr lang="zh-CN" altLang="en-US" sz="2400" dirty="0">
                <a:solidFill>
                  <a:srgbClr val="FF0000"/>
                </a:solidFill>
              </a:rPr>
              <a:t>、可以展示输入规则，反馈混合运算出错的具体原因</a:t>
            </a:r>
          </a:p>
          <a:p>
            <a:r>
              <a:rPr lang="en-US" altLang="zh-CN" sz="2400" dirty="0"/>
              <a:t>9</a:t>
            </a:r>
            <a:r>
              <a:rPr lang="zh-CN" altLang="en-US" sz="2400" dirty="0"/>
              <a:t>、非线性多项式的计算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10</a:t>
            </a:r>
            <a:r>
              <a:rPr lang="zh-CN" altLang="en-US" sz="2400" dirty="0">
                <a:solidFill>
                  <a:srgbClr val="FF0000"/>
                </a:solidFill>
              </a:rPr>
              <a:t>、利用后缀表达式，提高效率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en-US" altLang="zh-CN" sz="2400" dirty="0"/>
              <a:t>11</a:t>
            </a:r>
            <a:r>
              <a:rPr lang="zh-CN" altLang="en-US" sz="2400" dirty="0"/>
              <a:t>、多点求值和快速插值</a:t>
            </a:r>
            <a:endParaRPr lang="en-US" altLang="zh-CN" sz="2400" dirty="0"/>
          </a:p>
          <a:p>
            <a:r>
              <a:rPr lang="en-US" altLang="zh-CN" sz="2400" dirty="0"/>
              <a:t>12</a:t>
            </a:r>
            <a:r>
              <a:rPr lang="zh-CN" altLang="en-US" sz="2400" dirty="0"/>
              <a:t>、</a:t>
            </a:r>
            <a:r>
              <a:rPr lang="en-US" altLang="zh-CN" sz="2400" dirty="0"/>
              <a:t>…………</a:t>
            </a:r>
            <a:endParaRPr lang="zh-CN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3512EF6-60F3-40B2-B17C-C06B4D3DCF3E}"/>
              </a:ext>
            </a:extLst>
          </p:cNvPr>
          <p:cNvSpPr/>
          <p:nvPr/>
        </p:nvSpPr>
        <p:spPr>
          <a:xfrm>
            <a:off x="9665639" y="242545"/>
            <a:ext cx="231361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拓展功能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E7F2E6C-0436-4E5F-80C7-0C4F28798343}"/>
              </a:ext>
            </a:extLst>
          </p:cNvPr>
          <p:cNvSpPr txBox="1"/>
          <p:nvPr/>
        </p:nvSpPr>
        <p:spPr>
          <a:xfrm>
            <a:off x="8260285" y="1478996"/>
            <a:ext cx="3301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红色的已实现！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5400000">
            <a:off x="4811077" y="2085974"/>
            <a:ext cx="2569845" cy="3124197"/>
            <a:chOff x="1817370" y="1828801"/>
            <a:chExt cx="2569845" cy="3124197"/>
          </a:xfrm>
        </p:grpSpPr>
        <p:sp>
          <p:nvSpPr>
            <p:cNvPr id="5" name="矩形 4"/>
            <p:cNvSpPr/>
            <p:nvPr/>
          </p:nvSpPr>
          <p:spPr>
            <a:xfrm>
              <a:off x="1819275" y="1828801"/>
              <a:ext cx="2514600" cy="114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 rot="5400000">
              <a:off x="352425" y="3369943"/>
              <a:ext cx="3047999" cy="118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872615" y="4838698"/>
              <a:ext cx="2514600" cy="114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 rot="5400000">
              <a:off x="3594734" y="2506982"/>
              <a:ext cx="1470662" cy="1143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 rot="5400000">
              <a:off x="4070986" y="4636769"/>
              <a:ext cx="518155" cy="1143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4714873" y="3037875"/>
            <a:ext cx="28289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汉鼎简行书" panose="02010609000101010101" pitchFamily="49" charset="-122"/>
              </a:rPr>
              <a:t>Thanks</a:t>
            </a:r>
            <a:endParaRPr lang="zh-CN" alt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汉鼎简行书" panose="02010609000101010101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534024" y="-712090"/>
            <a:ext cx="826771" cy="2303589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19BE73E0-0D46-49E5-900B-337FE140F280}"/>
              </a:ext>
            </a:extLst>
          </p:cNvPr>
          <p:cNvSpPr/>
          <p:nvPr/>
        </p:nvSpPr>
        <p:spPr>
          <a:xfrm>
            <a:off x="9665639" y="242545"/>
            <a:ext cx="231361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需求分析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358FD88-9B6E-435B-999B-52258D42B267}"/>
              </a:ext>
            </a:extLst>
          </p:cNvPr>
          <p:cNvSpPr txBox="1"/>
          <p:nvPr/>
        </p:nvSpPr>
        <p:spPr>
          <a:xfrm>
            <a:off x="957357" y="713963"/>
            <a:ext cx="7278380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accent4">
                    <a:lumMod val="50000"/>
                  </a:schemeClr>
                </a:solidFill>
              </a:rPr>
              <a:t>实验目的</a:t>
            </a:r>
            <a:endParaRPr lang="en-US" altLang="zh-CN" sz="4800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zh-CN" altLang="en-US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altLang="zh-CN" sz="2000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zh-CN" altLang="en-US" sz="2000" dirty="0">
                <a:solidFill>
                  <a:schemeClr val="accent4">
                    <a:lumMod val="50000"/>
                  </a:schemeClr>
                </a:solidFill>
              </a:rPr>
              <a:t>本次实验要求在</a:t>
            </a:r>
            <a:r>
              <a:rPr lang="en-US" altLang="zh-CN" sz="2000" dirty="0">
                <a:solidFill>
                  <a:schemeClr val="accent4">
                    <a:lumMod val="50000"/>
                  </a:schemeClr>
                </a:solidFill>
              </a:rPr>
              <a:t>Linux</a:t>
            </a:r>
            <a:r>
              <a:rPr lang="zh-CN" altLang="en-US" sz="2000" dirty="0">
                <a:solidFill>
                  <a:schemeClr val="accent4">
                    <a:lumMod val="50000"/>
                  </a:schemeClr>
                </a:solidFill>
              </a:rPr>
              <a:t>系统下实现一个简易的多项式计算器，能够实现多项式的相关运算。</a:t>
            </a:r>
            <a:endParaRPr lang="en-US" altLang="zh-CN" sz="2000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zh-CN" altLang="en-US" sz="2000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zh-CN" altLang="en-US" sz="2000" dirty="0">
                <a:solidFill>
                  <a:schemeClr val="accent4">
                    <a:lumMod val="50000"/>
                  </a:schemeClr>
                </a:solidFill>
              </a:rPr>
              <a:t>基础功能：</a:t>
            </a:r>
          </a:p>
          <a:p>
            <a:r>
              <a:rPr lang="en-US" altLang="zh-CN" sz="2000" dirty="0">
                <a:solidFill>
                  <a:schemeClr val="accent4">
                    <a:lumMod val="50000"/>
                  </a:schemeClr>
                </a:solidFill>
              </a:rPr>
              <a:t>	</a:t>
            </a:r>
            <a:r>
              <a:rPr lang="zh-CN" altLang="en-US" sz="2000" dirty="0">
                <a:solidFill>
                  <a:schemeClr val="accent4">
                    <a:lumMod val="50000"/>
                  </a:schemeClr>
                </a:solidFill>
              </a:rPr>
              <a:t>多项式输入输出</a:t>
            </a:r>
          </a:p>
          <a:p>
            <a:r>
              <a:rPr lang="en-US" altLang="zh-CN" sz="2000" dirty="0">
                <a:solidFill>
                  <a:schemeClr val="accent4">
                    <a:lumMod val="50000"/>
                  </a:schemeClr>
                </a:solidFill>
              </a:rPr>
              <a:t>	</a:t>
            </a:r>
            <a:r>
              <a:rPr lang="zh-CN" altLang="en-US" sz="2000" dirty="0">
                <a:solidFill>
                  <a:schemeClr val="accent4">
                    <a:lumMod val="50000"/>
                  </a:schemeClr>
                </a:solidFill>
              </a:rPr>
              <a:t>多项式混合计算</a:t>
            </a:r>
            <a:r>
              <a:rPr lang="en-US" altLang="zh-CN" sz="200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zh-CN" altLang="en-US" sz="2000" dirty="0">
                <a:solidFill>
                  <a:schemeClr val="accent4">
                    <a:lumMod val="50000"/>
                  </a:schemeClr>
                </a:solidFill>
              </a:rPr>
              <a:t>求导</a:t>
            </a:r>
            <a:r>
              <a:rPr lang="en-US" altLang="zh-CN" sz="2000" dirty="0">
                <a:solidFill>
                  <a:schemeClr val="accent4">
                    <a:lumMod val="50000"/>
                  </a:schemeClr>
                </a:solidFill>
              </a:rPr>
              <a:t>/</a:t>
            </a:r>
            <a:r>
              <a:rPr lang="zh-CN" altLang="en-US" sz="2000" dirty="0">
                <a:solidFill>
                  <a:schemeClr val="accent4">
                    <a:lumMod val="50000"/>
                  </a:schemeClr>
                </a:solidFill>
              </a:rPr>
              <a:t>定积分、乘法、加法</a:t>
            </a:r>
            <a:r>
              <a:rPr lang="en-US" altLang="zh-CN" sz="2000" dirty="0">
                <a:solidFill>
                  <a:schemeClr val="accent4">
                    <a:lumMod val="50000"/>
                  </a:schemeClr>
                </a:solidFill>
              </a:rPr>
              <a:t>)</a:t>
            </a:r>
          </a:p>
          <a:p>
            <a:endParaRPr lang="en-US" altLang="zh-CN" sz="2000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zh-CN" altLang="en-US" sz="2000" dirty="0">
                <a:solidFill>
                  <a:schemeClr val="accent4">
                    <a:lumMod val="50000"/>
                  </a:schemeClr>
                </a:solidFill>
              </a:rPr>
              <a:t>拓展功能：</a:t>
            </a:r>
            <a:endParaRPr lang="en-US" altLang="zh-CN" sz="2000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altLang="zh-CN" sz="2000" dirty="0">
                <a:solidFill>
                  <a:schemeClr val="accent4">
                    <a:lumMod val="50000"/>
                  </a:schemeClr>
                </a:solidFill>
              </a:rPr>
              <a:t>	</a:t>
            </a:r>
            <a:r>
              <a:rPr lang="zh-CN" altLang="en-US" sz="2000" dirty="0">
                <a:solidFill>
                  <a:schemeClr val="accent4">
                    <a:lumMod val="50000"/>
                  </a:schemeClr>
                </a:solidFill>
              </a:rPr>
              <a:t>多项式求逆（狭义和广义）</a:t>
            </a:r>
          </a:p>
          <a:p>
            <a:r>
              <a:rPr lang="en-US" altLang="zh-CN" sz="2000" dirty="0">
                <a:solidFill>
                  <a:schemeClr val="accent4">
                    <a:lumMod val="50000"/>
                  </a:schemeClr>
                </a:solidFill>
              </a:rPr>
              <a:t>	</a:t>
            </a:r>
            <a:r>
              <a:rPr lang="zh-CN" altLang="en-US" sz="2000" dirty="0">
                <a:solidFill>
                  <a:schemeClr val="accent4">
                    <a:lumMod val="50000"/>
                  </a:schemeClr>
                </a:solidFill>
              </a:rPr>
              <a:t>多项式除法</a:t>
            </a:r>
            <a:r>
              <a:rPr lang="en-US" altLang="zh-CN" sz="2000" dirty="0">
                <a:solidFill>
                  <a:schemeClr val="accent4">
                    <a:lumMod val="50000"/>
                  </a:schemeClr>
                </a:solidFill>
              </a:rPr>
              <a:t>/</a:t>
            </a:r>
            <a:r>
              <a:rPr lang="zh-CN" altLang="en-US" sz="2000" dirty="0">
                <a:solidFill>
                  <a:schemeClr val="accent4">
                    <a:lumMod val="50000"/>
                  </a:schemeClr>
                </a:solidFill>
              </a:rPr>
              <a:t>取模</a:t>
            </a:r>
          </a:p>
          <a:p>
            <a:r>
              <a:rPr lang="en-US" altLang="zh-CN" sz="2000" dirty="0">
                <a:solidFill>
                  <a:schemeClr val="accent4">
                    <a:lumMod val="50000"/>
                  </a:schemeClr>
                </a:solidFill>
              </a:rPr>
              <a:t>	</a:t>
            </a:r>
            <a:r>
              <a:rPr lang="zh-CN" altLang="en-US" sz="2000" dirty="0">
                <a:solidFill>
                  <a:schemeClr val="accent4">
                    <a:lumMod val="50000"/>
                  </a:schemeClr>
                </a:solidFill>
              </a:rPr>
              <a:t>多项式求根</a:t>
            </a:r>
            <a:endParaRPr lang="en-US" altLang="zh-CN" sz="2000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zh-CN" altLang="en-US" sz="2000" dirty="0">
                <a:solidFill>
                  <a:schemeClr val="accent4">
                    <a:lumMod val="50000"/>
                  </a:schemeClr>
                </a:solidFill>
              </a:rPr>
              <a:t>             多项式混合计算</a:t>
            </a:r>
            <a:r>
              <a:rPr lang="en-US" altLang="zh-CN" sz="200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zh-CN" altLang="en-US" sz="2000" dirty="0">
                <a:solidFill>
                  <a:schemeClr val="accent4">
                    <a:lumMod val="50000"/>
                  </a:schemeClr>
                </a:solidFill>
              </a:rPr>
              <a:t>减法、除法</a:t>
            </a:r>
            <a:r>
              <a:rPr lang="en-US" altLang="zh-CN" sz="2000" dirty="0">
                <a:solidFill>
                  <a:schemeClr val="accent4">
                    <a:lumMod val="50000"/>
                  </a:schemeClr>
                </a:solidFill>
              </a:rPr>
              <a:t>)</a:t>
            </a:r>
          </a:p>
          <a:p>
            <a:r>
              <a:rPr lang="en-US" altLang="zh-CN" sz="2000" dirty="0">
                <a:solidFill>
                  <a:schemeClr val="accent4">
                    <a:lumMod val="50000"/>
                  </a:schemeClr>
                </a:solidFill>
              </a:rPr>
              <a:t>	</a:t>
            </a:r>
            <a:r>
              <a:rPr lang="zh-CN" altLang="en-US" sz="2000" dirty="0">
                <a:solidFill>
                  <a:schemeClr val="accent4">
                    <a:lumMod val="50000"/>
                  </a:schemeClr>
                </a:solidFill>
              </a:rPr>
              <a:t>多项式求值</a:t>
            </a:r>
            <a:endParaRPr lang="en-US" altLang="zh-CN" sz="20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168FC2-F972-4AA4-BD31-7EF580042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934" y="3179879"/>
            <a:ext cx="4240130" cy="2820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19BE73E0-0D46-49E5-900B-337FE140F280}"/>
              </a:ext>
            </a:extLst>
          </p:cNvPr>
          <p:cNvSpPr/>
          <p:nvPr/>
        </p:nvSpPr>
        <p:spPr>
          <a:xfrm>
            <a:off x="9665639" y="242545"/>
            <a:ext cx="231361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需求分析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52AF5F-2E4E-477A-A97D-2DF4061112D4}"/>
              </a:ext>
            </a:extLst>
          </p:cNvPr>
          <p:cNvSpPr txBox="1"/>
          <p:nvPr/>
        </p:nvSpPr>
        <p:spPr>
          <a:xfrm>
            <a:off x="957357" y="713963"/>
            <a:ext cx="727838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accent4">
                    <a:lumMod val="50000"/>
                  </a:schemeClr>
                </a:solidFill>
              </a:rPr>
              <a:t>实验要求</a:t>
            </a:r>
          </a:p>
          <a:p>
            <a:endParaRPr lang="en-US" altLang="zh-CN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altLang="zh-CN" sz="2400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accent4">
                    <a:lumMod val="50000"/>
                  </a:schemeClr>
                </a:solidFill>
              </a:rPr>
              <a:t>    </a:t>
            </a:r>
            <a:r>
              <a:rPr lang="en-US" altLang="zh-CN" sz="2400" dirty="0">
                <a:solidFill>
                  <a:schemeClr val="accent4">
                    <a:lumMod val="50000"/>
                  </a:schemeClr>
                </a:solidFill>
              </a:rPr>
              <a:t>1</a:t>
            </a:r>
            <a:r>
              <a:rPr lang="zh-CN" altLang="en-US" sz="2400" dirty="0">
                <a:solidFill>
                  <a:schemeClr val="accent4">
                    <a:lumMod val="50000"/>
                  </a:schemeClr>
                </a:solidFill>
              </a:rPr>
              <a:t>、维护信息的一致性</a:t>
            </a:r>
            <a:endParaRPr lang="en-US" altLang="zh-CN" sz="2400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altLang="zh-CN" sz="2400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accent4">
                    <a:lumMod val="50000"/>
                  </a:schemeClr>
                </a:solidFill>
              </a:rPr>
              <a:t>    </a:t>
            </a:r>
            <a:r>
              <a:rPr lang="en-US" altLang="zh-CN" sz="2400" dirty="0">
                <a:solidFill>
                  <a:schemeClr val="accent4">
                    <a:lumMod val="50000"/>
                  </a:schemeClr>
                </a:solidFill>
              </a:rPr>
              <a:t>2</a:t>
            </a:r>
            <a:r>
              <a:rPr lang="zh-CN" altLang="en-US" sz="2400" dirty="0">
                <a:solidFill>
                  <a:schemeClr val="accent4">
                    <a:lumMod val="50000"/>
                  </a:schemeClr>
                </a:solidFill>
              </a:rPr>
              <a:t>、合理地划分模块</a:t>
            </a:r>
            <a:endParaRPr lang="en-US" altLang="zh-CN" sz="2400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zh-CN" altLang="en-US" sz="2400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accent4">
                    <a:lumMod val="50000"/>
                  </a:schemeClr>
                </a:solidFill>
              </a:rPr>
              <a:t>    </a:t>
            </a:r>
            <a:r>
              <a:rPr lang="en-US" altLang="zh-CN" sz="2400" dirty="0">
                <a:solidFill>
                  <a:schemeClr val="accent4">
                    <a:lumMod val="50000"/>
                  </a:schemeClr>
                </a:solidFill>
              </a:rPr>
              <a:t>3</a:t>
            </a:r>
            <a:r>
              <a:rPr lang="zh-CN" altLang="en-US" sz="2400" dirty="0">
                <a:solidFill>
                  <a:schemeClr val="accent4">
                    <a:lumMod val="50000"/>
                  </a:schemeClr>
                </a:solidFill>
              </a:rPr>
              <a:t>、提供良好的交互界面</a:t>
            </a:r>
          </a:p>
        </p:txBody>
      </p:sp>
    </p:spTree>
    <p:extLst>
      <p:ext uri="{BB962C8B-B14F-4D97-AF65-F5344CB8AC3E}">
        <p14:creationId xmlns:p14="http://schemas.microsoft.com/office/powerpoint/2010/main" val="354715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5A73C5C-FFB7-4AC2-B44D-DC06A87D3554}"/>
              </a:ext>
            </a:extLst>
          </p:cNvPr>
          <p:cNvGrpSpPr/>
          <p:nvPr/>
        </p:nvGrpSpPr>
        <p:grpSpPr>
          <a:xfrm>
            <a:off x="1988820" y="1866899"/>
            <a:ext cx="2851782" cy="3124197"/>
            <a:chOff x="1988820" y="1866899"/>
            <a:chExt cx="2851782" cy="3124197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47BE71E9-2493-4F98-821A-355DF721EF77}"/>
                </a:ext>
              </a:extLst>
            </p:cNvPr>
            <p:cNvGrpSpPr/>
            <p:nvPr/>
          </p:nvGrpSpPr>
          <p:grpSpPr>
            <a:xfrm>
              <a:off x="1988820" y="1866899"/>
              <a:ext cx="2569845" cy="3124197"/>
              <a:chOff x="1817370" y="1828801"/>
              <a:chExt cx="2569845" cy="312419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5F838BA-110E-499E-A5AD-AF75FB3FF557}"/>
                  </a:ext>
                </a:extLst>
              </p:cNvPr>
              <p:cNvSpPr/>
              <p:nvPr/>
            </p:nvSpPr>
            <p:spPr>
              <a:xfrm>
                <a:off x="1819275" y="1828801"/>
                <a:ext cx="2514600" cy="114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E2DDF17-F52F-42EF-88B1-EDC07E9D2AF4}"/>
                  </a:ext>
                </a:extLst>
              </p:cNvPr>
              <p:cNvSpPr/>
              <p:nvPr/>
            </p:nvSpPr>
            <p:spPr>
              <a:xfrm rot="5400000">
                <a:off x="352425" y="3369943"/>
                <a:ext cx="3047999" cy="1181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66A92F38-E344-42DB-8555-1C0EB0CA806E}"/>
                  </a:ext>
                </a:extLst>
              </p:cNvPr>
              <p:cNvSpPr/>
              <p:nvPr/>
            </p:nvSpPr>
            <p:spPr>
              <a:xfrm>
                <a:off x="1872615" y="4838698"/>
                <a:ext cx="2514600" cy="114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69F82D06-5B25-4244-839F-FCE278DDB09F}"/>
                  </a:ext>
                </a:extLst>
              </p:cNvPr>
              <p:cNvSpPr/>
              <p:nvPr/>
            </p:nvSpPr>
            <p:spPr>
              <a:xfrm rot="5400000">
                <a:off x="3594734" y="2506982"/>
                <a:ext cx="1470662" cy="1143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6633417C-7D10-485E-BBDB-0DC037EB48FD}"/>
                  </a:ext>
                </a:extLst>
              </p:cNvPr>
              <p:cNvSpPr/>
              <p:nvPr/>
            </p:nvSpPr>
            <p:spPr>
              <a:xfrm rot="5400000">
                <a:off x="4070986" y="4636769"/>
                <a:ext cx="518155" cy="1143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4136A3F-4E31-4032-B718-CD32D99E7DFE}"/>
                </a:ext>
              </a:extLst>
            </p:cNvPr>
            <p:cNvSpPr txBox="1"/>
            <p:nvPr/>
          </p:nvSpPr>
          <p:spPr>
            <a:xfrm>
              <a:off x="2106930" y="2164615"/>
              <a:ext cx="273367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数据结构</a:t>
              </a:r>
              <a:endParaRPr lang="en-US" altLang="zh-CN" sz="7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4EA9987-0C93-4B0A-8503-DD492A27B519}"/>
              </a:ext>
            </a:extLst>
          </p:cNvPr>
          <p:cNvSpPr txBox="1"/>
          <p:nvPr/>
        </p:nvSpPr>
        <p:spPr>
          <a:xfrm>
            <a:off x="957357" y="713963"/>
            <a:ext cx="1102189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</a:rPr>
              <a:t>多项式的储存</a:t>
            </a:r>
            <a:endParaRPr lang="en-US" altLang="zh-CN" sz="48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用结构</a:t>
            </a:r>
            <a:r>
              <a:rPr lang="en-US" altLang="zh-CN" sz="2400" dirty="0">
                <a:solidFill>
                  <a:schemeClr val="bg1"/>
                </a:solidFill>
              </a:rPr>
              <a:t>Node</a:t>
            </a:r>
            <a:r>
              <a:rPr lang="zh-CN" altLang="en-US" sz="2400" dirty="0">
                <a:solidFill>
                  <a:schemeClr val="bg1"/>
                </a:solidFill>
              </a:rPr>
              <a:t>来储存每一个输入的多项式的信息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	struct Node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	{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    	    string name;                         //</a:t>
            </a:r>
            <a:r>
              <a:rPr lang="zh-CN" altLang="en-US" sz="2400" dirty="0">
                <a:solidFill>
                  <a:schemeClr val="bg1"/>
                </a:solidFill>
              </a:rPr>
              <a:t>多项式名</a:t>
            </a:r>
            <a:r>
              <a:rPr lang="en-US" altLang="zh-CN" sz="2400" dirty="0">
                <a:solidFill>
                  <a:schemeClr val="bg1"/>
                </a:solidFill>
              </a:rPr>
              <a:t>   	    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	    double polynomial[50];        //</a:t>
            </a:r>
            <a:r>
              <a:rPr lang="zh-CN" altLang="en-US" sz="2400" dirty="0">
                <a:solidFill>
                  <a:schemeClr val="bg1"/>
                </a:solidFill>
              </a:rPr>
              <a:t>多项式系数（初始化时全置为</a:t>
            </a:r>
            <a:r>
              <a:rPr lang="en-US" altLang="zh-CN" sz="2400" dirty="0">
                <a:solidFill>
                  <a:schemeClr val="bg1"/>
                </a:solidFill>
              </a:rPr>
              <a:t>0</a:t>
            </a:r>
            <a:r>
              <a:rPr lang="zh-CN" altLang="en-US" sz="2400" dirty="0">
                <a:solidFill>
                  <a:schemeClr val="bg1"/>
                </a:solidFill>
              </a:rPr>
              <a:t>）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	    int length;                            //</a:t>
            </a:r>
            <a:r>
              <a:rPr lang="zh-CN" altLang="en-US" sz="2400" dirty="0">
                <a:solidFill>
                  <a:schemeClr val="bg1"/>
                </a:solidFill>
              </a:rPr>
              <a:t>多项式长度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	}</a:t>
            </a: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用</a:t>
            </a:r>
            <a:r>
              <a:rPr lang="en-US" altLang="zh-CN" sz="2400" dirty="0">
                <a:solidFill>
                  <a:schemeClr val="bg1"/>
                </a:solidFill>
              </a:rPr>
              <a:t>vector</a:t>
            </a:r>
            <a:r>
              <a:rPr lang="zh-CN" altLang="en-US" sz="2400" dirty="0">
                <a:solidFill>
                  <a:schemeClr val="bg1"/>
                </a:solidFill>
              </a:rPr>
              <a:t>来储存每一个多项式结构体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	vector&lt;Node&gt; </a:t>
            </a:r>
            <a:r>
              <a:rPr lang="en-US" altLang="zh-CN" sz="2400" dirty="0" err="1">
                <a:solidFill>
                  <a:schemeClr val="bg1"/>
                </a:solidFill>
              </a:rPr>
              <a:t>all_polynomial</a:t>
            </a:r>
            <a:r>
              <a:rPr lang="zh-CN" altLang="en-US" sz="2400" dirty="0">
                <a:solidFill>
                  <a:schemeClr val="bg1"/>
                </a:solidFill>
              </a:rPr>
              <a:t>；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7056077-BD3A-421F-930A-C4AEA8544DA2}"/>
              </a:ext>
            </a:extLst>
          </p:cNvPr>
          <p:cNvSpPr/>
          <p:nvPr/>
        </p:nvSpPr>
        <p:spPr>
          <a:xfrm>
            <a:off x="9665639" y="242545"/>
            <a:ext cx="231361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数据结构</a:t>
            </a:r>
            <a:endParaRPr lang="zh-CN" altLang="en-US" sz="4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4EA9987-0C93-4B0A-8503-DD492A27B519}"/>
              </a:ext>
            </a:extLst>
          </p:cNvPr>
          <p:cNvSpPr txBox="1"/>
          <p:nvPr/>
        </p:nvSpPr>
        <p:spPr>
          <a:xfrm>
            <a:off x="957357" y="713963"/>
            <a:ext cx="1102189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</a:rPr>
              <a:t>后缀表达式的转化和计算</a:t>
            </a:r>
            <a:endParaRPr lang="en-US" altLang="zh-CN" sz="48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stack&lt;string&gt; operators;//</a:t>
            </a:r>
            <a:r>
              <a:rPr lang="zh-CN" altLang="en-US" sz="2400" dirty="0">
                <a:solidFill>
                  <a:schemeClr val="bg1"/>
                </a:solidFill>
              </a:rPr>
              <a:t>运算符的栈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zh-CN" altLang="en-US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deque&lt;string&gt; </a:t>
            </a:r>
            <a:r>
              <a:rPr lang="en-US" altLang="zh-CN" sz="2400" dirty="0" err="1">
                <a:solidFill>
                  <a:schemeClr val="bg1"/>
                </a:solidFill>
              </a:rPr>
              <a:t>postfix_expression</a:t>
            </a:r>
            <a:r>
              <a:rPr lang="en-US" altLang="zh-CN" sz="2400" dirty="0">
                <a:solidFill>
                  <a:schemeClr val="bg1"/>
                </a:solidFill>
              </a:rPr>
              <a:t>;//</a:t>
            </a:r>
            <a:r>
              <a:rPr lang="zh-CN" altLang="en-US" sz="2400" dirty="0">
                <a:solidFill>
                  <a:schemeClr val="bg1"/>
                </a:solidFill>
              </a:rPr>
              <a:t>后缀表达式的双端队列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zh-CN" altLang="en-US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stack&lt;Node&gt; </a:t>
            </a:r>
            <a:r>
              <a:rPr lang="en-US" altLang="zh-CN" sz="2400" dirty="0" err="1">
                <a:solidFill>
                  <a:schemeClr val="bg1"/>
                </a:solidFill>
              </a:rPr>
              <a:t>forming_polynomial</a:t>
            </a:r>
            <a:r>
              <a:rPr lang="en-US" altLang="zh-CN" sz="2400" dirty="0">
                <a:solidFill>
                  <a:schemeClr val="bg1"/>
                </a:solidFill>
              </a:rPr>
              <a:t>;//</a:t>
            </a:r>
            <a:r>
              <a:rPr lang="zh-CN" altLang="en-US" sz="2400" dirty="0">
                <a:solidFill>
                  <a:schemeClr val="bg1"/>
                </a:solidFill>
              </a:rPr>
              <a:t>生成的新多项式的栈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zh-CN" altLang="en-US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vector&lt;Node&gt; </a:t>
            </a:r>
            <a:r>
              <a:rPr lang="en-US" altLang="zh-CN" sz="2400" dirty="0" err="1">
                <a:solidFill>
                  <a:schemeClr val="bg1"/>
                </a:solidFill>
              </a:rPr>
              <a:t>temporary_polynomial</a:t>
            </a:r>
            <a:r>
              <a:rPr lang="en-US" altLang="zh-CN" sz="2400" dirty="0">
                <a:solidFill>
                  <a:schemeClr val="bg1"/>
                </a:solidFill>
              </a:rPr>
              <a:t>;//</a:t>
            </a:r>
            <a:r>
              <a:rPr lang="zh-CN" altLang="en-US" sz="2400" dirty="0">
                <a:solidFill>
                  <a:schemeClr val="bg1"/>
                </a:solidFill>
              </a:rPr>
              <a:t>暂时生成的多项式的容器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7056077-BD3A-421F-930A-C4AEA8544DA2}"/>
              </a:ext>
            </a:extLst>
          </p:cNvPr>
          <p:cNvSpPr/>
          <p:nvPr/>
        </p:nvSpPr>
        <p:spPr>
          <a:xfrm>
            <a:off x="9665639" y="242545"/>
            <a:ext cx="231361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数据结构</a:t>
            </a:r>
            <a:endParaRPr lang="zh-CN" altLang="en-US" sz="4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5615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E362331-0066-4B35-9268-12B8A5409457}"/>
              </a:ext>
            </a:extLst>
          </p:cNvPr>
          <p:cNvGrpSpPr/>
          <p:nvPr/>
        </p:nvGrpSpPr>
        <p:grpSpPr>
          <a:xfrm>
            <a:off x="8432578" y="1130470"/>
            <a:ext cx="2851782" cy="3124197"/>
            <a:chOff x="1988820" y="1866899"/>
            <a:chExt cx="2851782" cy="3124197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0A59DD9-5BFE-4C72-B8BE-5E2EBE23EB33}"/>
                </a:ext>
              </a:extLst>
            </p:cNvPr>
            <p:cNvGrpSpPr/>
            <p:nvPr/>
          </p:nvGrpSpPr>
          <p:grpSpPr>
            <a:xfrm>
              <a:off x="1988820" y="1866899"/>
              <a:ext cx="2569845" cy="3124197"/>
              <a:chOff x="1817370" y="1828801"/>
              <a:chExt cx="2569845" cy="3124197"/>
            </a:xfrm>
          </p:grpSpPr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44F8B003-84E7-4855-A509-28DF6C5B691A}"/>
                  </a:ext>
                </a:extLst>
              </p:cNvPr>
              <p:cNvSpPr/>
              <p:nvPr/>
            </p:nvSpPr>
            <p:spPr>
              <a:xfrm>
                <a:off x="1819275" y="1828801"/>
                <a:ext cx="2514600" cy="114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F1580453-B323-4C25-9A3A-719A6C206EF8}"/>
                  </a:ext>
                </a:extLst>
              </p:cNvPr>
              <p:cNvSpPr/>
              <p:nvPr/>
            </p:nvSpPr>
            <p:spPr>
              <a:xfrm rot="5400000">
                <a:off x="352425" y="3369943"/>
                <a:ext cx="3047999" cy="1181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77B8D39-BDB2-4457-A68E-02798CD3BC54}"/>
                  </a:ext>
                </a:extLst>
              </p:cNvPr>
              <p:cNvSpPr/>
              <p:nvPr/>
            </p:nvSpPr>
            <p:spPr>
              <a:xfrm>
                <a:off x="1872615" y="4838698"/>
                <a:ext cx="2514600" cy="114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F175211B-D216-42F9-8F75-8B482076816C}"/>
                  </a:ext>
                </a:extLst>
              </p:cNvPr>
              <p:cNvSpPr/>
              <p:nvPr/>
            </p:nvSpPr>
            <p:spPr>
              <a:xfrm rot="5400000">
                <a:off x="3594734" y="2506982"/>
                <a:ext cx="1470662" cy="1143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95A94111-9924-48F9-966D-3A20BA342420}"/>
                  </a:ext>
                </a:extLst>
              </p:cNvPr>
              <p:cNvSpPr/>
              <p:nvPr/>
            </p:nvSpPr>
            <p:spPr>
              <a:xfrm rot="5400000">
                <a:off x="4070986" y="4636769"/>
                <a:ext cx="518155" cy="1143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0A78DAEF-3B72-4F39-8E98-44FAF1859AE5}"/>
                </a:ext>
              </a:extLst>
            </p:cNvPr>
            <p:cNvSpPr txBox="1"/>
            <p:nvPr/>
          </p:nvSpPr>
          <p:spPr>
            <a:xfrm>
              <a:off x="2106930" y="2164615"/>
              <a:ext cx="273367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模块划分</a:t>
              </a:r>
              <a:endParaRPr lang="en-US" altLang="zh-CN" sz="7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2733</TotalTime>
  <Words>1582</Words>
  <Application>Microsoft Office PowerPoint</Application>
  <PresentationFormat>宽屏</PresentationFormat>
  <Paragraphs>316</Paragraphs>
  <Slides>33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0" baseType="lpstr">
      <vt:lpstr>等线</vt:lpstr>
      <vt:lpstr>等线 Light</vt:lpstr>
      <vt:lpstr>方正苏新诗柳楷简体</vt:lpstr>
      <vt:lpstr>微软雅黑</vt:lpstr>
      <vt:lpstr>文悦古典明朝体 (非商业使用) W5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小木头出品</dc:creator>
  <cp:lastModifiedBy>南曈</cp:lastModifiedBy>
  <cp:revision>93</cp:revision>
  <dcterms:created xsi:type="dcterms:W3CDTF">2018-12-16T00:48:32Z</dcterms:created>
  <dcterms:modified xsi:type="dcterms:W3CDTF">2020-10-15T16:33:26Z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2052-1.2.5.490</vt:lpwstr>
  </property>
</Properties>
</file>